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Montserrat Ultra-Bold" charset="1" panose="00000900000000000000"/>
      <p:regular r:id="rId15"/>
    </p:embeddedFont>
    <p:embeddedFont>
      <p:font typeface="Montserrat Bold" charset="1" panose="00000800000000000000"/>
      <p:regular r:id="rId16"/>
    </p:embeddedFont>
    <p:embeddedFont>
      <p:font typeface="Open Sauce Light" charset="1" panose="00000400000000000000"/>
      <p:regular r:id="rId17"/>
    </p:embeddedFont>
    <p:embeddedFont>
      <p:font typeface="Open Sauce Bold" charset="1" panose="00000800000000000000"/>
      <p:regular r:id="rId18"/>
    </p:embeddedFont>
    <p:embeddedFont>
      <p:font typeface="Open Sauce" charset="1" panose="00000500000000000000"/>
      <p:regular r:id="rId19"/>
    </p:embeddedFont>
    <p:embeddedFont>
      <p:font typeface="Open Sans Bold" charset="1" panose="020B0806030504020204"/>
      <p:regular r:id="rId20"/>
    </p:embeddedFont>
    <p:embeddedFont>
      <p:font typeface="Open Sans" charset="1" panose="020B0606030504020204"/>
      <p:regular r:id="rId21"/>
    </p:embeddedFont>
    <p:embeddedFont>
      <p:font typeface="HK Grotesk" charset="1" panose="000005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png>
</file>

<file path=ppt/media/image3.png>
</file>

<file path=ppt/media/image4.svg>
</file>

<file path=ppt/media/image5.jpeg>
</file>

<file path=ppt/media/image6.pn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png" Type="http://schemas.openxmlformats.org/officeDocument/2006/relationships/image"/><Relationship Id="rId5" Target="../media/image2.png" Type="http://schemas.openxmlformats.org/officeDocument/2006/relationships/image"/><Relationship Id="rId6" Target="../media/image5.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svg" Type="http://schemas.openxmlformats.org/officeDocument/2006/relationships/image"/><Relationship Id="rId2" Target="../media/image2.png" Type="http://schemas.openxmlformats.org/officeDocument/2006/relationships/image"/><Relationship Id="rId3" Target="../media/image1.pn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0.png" Type="http://schemas.openxmlformats.org/officeDocument/2006/relationships/image"/><Relationship Id="rId8" Target="../media/image11.svg" Type="http://schemas.openxmlformats.org/officeDocument/2006/relationships/image"/><Relationship Id="rId9" Target="../media/image1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4.png" Type="http://schemas.openxmlformats.org/officeDocument/2006/relationships/image"/><Relationship Id="rId4" Target="../media/image15.svg" Type="http://schemas.openxmlformats.org/officeDocument/2006/relationships/image"/><Relationship Id="rId5" Target="../media/image16.png" Type="http://schemas.openxmlformats.org/officeDocument/2006/relationships/image"/><Relationship Id="rId6" Target="../media/image17.svg" Type="http://schemas.openxmlformats.org/officeDocument/2006/relationships/image"/><Relationship Id="rId7" Target="../media/image18.png" Type="http://schemas.openxmlformats.org/officeDocument/2006/relationships/image"/><Relationship Id="rId8" Target="../media/image19.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 Id="rId4" Target="../media/image2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2"/>
            <a:stretch>
              <a:fillRect l="0" t="0" r="0" b="0"/>
            </a:stretch>
          </a:blipFill>
        </p:spPr>
      </p:sp>
      <p:sp>
        <p:nvSpPr>
          <p:cNvPr name="Freeform 6" id="6"/>
          <p:cNvSpPr/>
          <p:nvPr/>
        </p:nvSpPr>
        <p:spPr>
          <a:xfrm flipH="false" flipV="false" rot="0">
            <a:off x="-8040681" y="-1805781"/>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3"/>
            <a:stretch>
              <a:fillRect l="0" t="0" r="0" b="0"/>
            </a:stretch>
          </a:blipFill>
        </p:spPr>
      </p:sp>
      <p:sp>
        <p:nvSpPr>
          <p:cNvPr name="Freeform 7" id="7"/>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840608" y="4733015"/>
            <a:ext cx="16606783" cy="2174928"/>
          </a:xfrm>
          <a:prstGeom prst="rect">
            <a:avLst/>
          </a:prstGeom>
        </p:spPr>
        <p:txBody>
          <a:bodyPr anchor="t" rtlCol="false" tIns="0" lIns="0" bIns="0" rIns="0">
            <a:spAutoFit/>
          </a:bodyPr>
          <a:lstStyle/>
          <a:p>
            <a:pPr algn="ctr" marL="0" indent="0" lvl="0">
              <a:lnSpc>
                <a:spcPts val="17721"/>
              </a:lnSpc>
              <a:spcBef>
                <a:spcPct val="0"/>
              </a:spcBef>
            </a:pPr>
            <a:r>
              <a:rPr lang="en-US" b="true" sz="12658" spc="291">
                <a:solidFill>
                  <a:srgbClr val="FFFFFF"/>
                </a:solidFill>
                <a:latin typeface="Montserrat Ultra-Bold"/>
                <a:ea typeface="Montserrat Ultra-Bold"/>
                <a:cs typeface="Montserrat Ultra-Bold"/>
                <a:sym typeface="Montserrat Ultra-Bold"/>
              </a:rPr>
              <a:t>MEDIFY</a:t>
            </a:r>
          </a:p>
        </p:txBody>
      </p:sp>
      <p:sp>
        <p:nvSpPr>
          <p:cNvPr name="TextBox 9" id="9"/>
          <p:cNvSpPr txBox="true"/>
          <p:nvPr/>
        </p:nvSpPr>
        <p:spPr>
          <a:xfrm rot="0">
            <a:off x="840608" y="3131407"/>
            <a:ext cx="16606783" cy="2174928"/>
          </a:xfrm>
          <a:prstGeom prst="rect">
            <a:avLst/>
          </a:prstGeom>
        </p:spPr>
        <p:txBody>
          <a:bodyPr anchor="t" rtlCol="false" tIns="0" lIns="0" bIns="0" rIns="0">
            <a:spAutoFit/>
          </a:bodyPr>
          <a:lstStyle/>
          <a:p>
            <a:pPr algn="ctr" marL="0" indent="0" lvl="0">
              <a:lnSpc>
                <a:spcPts val="17721"/>
              </a:lnSpc>
              <a:spcBef>
                <a:spcPct val="0"/>
              </a:spcBef>
            </a:pPr>
            <a:r>
              <a:rPr lang="en-US" b="true" sz="12658" spc="291">
                <a:solidFill>
                  <a:srgbClr val="FFFFFF"/>
                </a:solidFill>
                <a:latin typeface="Montserrat Ultra-Bold"/>
                <a:ea typeface="Montserrat Ultra-Bold"/>
                <a:cs typeface="Montserrat Ultra-Bold"/>
                <a:sym typeface="Montserrat Ultra-Bold"/>
              </a:rPr>
              <a:t>PROYECTO</a:t>
            </a:r>
          </a:p>
        </p:txBody>
      </p:sp>
      <p:sp>
        <p:nvSpPr>
          <p:cNvPr name="TextBox 10" id="10"/>
          <p:cNvSpPr txBox="true"/>
          <p:nvPr/>
        </p:nvSpPr>
        <p:spPr>
          <a:xfrm rot="0">
            <a:off x="840608" y="3859496"/>
            <a:ext cx="16606783" cy="2174928"/>
          </a:xfrm>
          <a:prstGeom prst="rect">
            <a:avLst/>
          </a:prstGeom>
        </p:spPr>
        <p:txBody>
          <a:bodyPr anchor="t" rtlCol="false" tIns="0" lIns="0" bIns="0" rIns="0">
            <a:spAutoFit/>
          </a:bodyPr>
          <a:lstStyle/>
          <a:p>
            <a:pPr algn="ctr" marL="0" indent="0" lvl="0">
              <a:lnSpc>
                <a:spcPts val="17721"/>
              </a:lnSpc>
              <a:spcBef>
                <a:spcPct val="0"/>
              </a:spcBef>
            </a:pPr>
            <a:r>
              <a:rPr lang="en-US" b="true" sz="12658" spc="291">
                <a:solidFill>
                  <a:srgbClr val="FFFFFF"/>
                </a:solidFill>
                <a:latin typeface="Montserrat Ultra-Bold"/>
                <a:ea typeface="Montserrat Ultra-Bold"/>
                <a:cs typeface="Montserrat Ultra-Bold"/>
                <a:sym typeface="Montserrat Ultra-Bold"/>
              </a:rPr>
              <a:t>PROYECTO APT</a:t>
            </a:r>
          </a:p>
        </p:txBody>
      </p:sp>
      <p:sp>
        <p:nvSpPr>
          <p:cNvPr name="AutoShape 11" id="11"/>
          <p:cNvSpPr/>
          <p:nvPr/>
        </p:nvSpPr>
        <p:spPr>
          <a:xfrm>
            <a:off x="-1662139" y="2153651"/>
            <a:ext cx="6492240" cy="0"/>
          </a:xfrm>
          <a:prstGeom prst="line">
            <a:avLst/>
          </a:prstGeom>
          <a:ln cap="flat" w="19050">
            <a:solidFill>
              <a:srgbClr val="FFFFFF"/>
            </a:solidFill>
            <a:prstDash val="solid"/>
            <a:headEnd type="none" len="sm" w="sm"/>
            <a:tailEnd type="none" len="sm" w="sm"/>
          </a:ln>
        </p:spPr>
      </p:sp>
      <p:sp>
        <p:nvSpPr>
          <p:cNvPr name="AutoShape 12" id="12"/>
          <p:cNvSpPr/>
          <p:nvPr/>
        </p:nvSpPr>
        <p:spPr>
          <a:xfrm>
            <a:off x="14954061" y="8017217"/>
            <a:ext cx="6492240" cy="0"/>
          </a:xfrm>
          <a:prstGeom prst="line">
            <a:avLst/>
          </a:prstGeom>
          <a:ln cap="flat" w="19050">
            <a:solidFill>
              <a:srgbClr val="FFFFFF"/>
            </a:solidFill>
            <a:prstDash val="solid"/>
            <a:headEnd type="none" len="sm" w="sm"/>
            <a:tailEnd type="none" len="sm" w="sm"/>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695603" y="420807"/>
            <a:ext cx="333097" cy="333097"/>
          </a:xfrm>
          <a:custGeom>
            <a:avLst/>
            <a:gdLst/>
            <a:ahLst/>
            <a:cxnLst/>
            <a:rect r="r" b="b" t="t" l="l"/>
            <a:pathLst>
              <a:path h="333097" w="333097">
                <a:moveTo>
                  <a:pt x="0" y="0"/>
                </a:moveTo>
                <a:lnTo>
                  <a:pt x="333097" y="0"/>
                </a:lnTo>
                <a:lnTo>
                  <a:pt x="333097" y="333097"/>
                </a:lnTo>
                <a:lnTo>
                  <a:pt x="0" y="3330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4"/>
            <a:stretch>
              <a:fillRect l="0" t="0" r="0" b="0"/>
            </a:stretch>
          </a:blipFill>
        </p:spPr>
      </p:sp>
      <p:sp>
        <p:nvSpPr>
          <p:cNvPr name="Freeform 7" id="7"/>
          <p:cNvSpPr/>
          <p:nvPr/>
        </p:nvSpPr>
        <p:spPr>
          <a:xfrm flipH="false" flipV="false" rot="0">
            <a:off x="-7607709" y="-1481982"/>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5"/>
            <a:stretch>
              <a:fillRect l="0" t="0" r="0" b="0"/>
            </a:stretch>
          </a:blipFill>
        </p:spPr>
      </p:sp>
      <p:sp>
        <p:nvSpPr>
          <p:cNvPr name="TextBox 8" id="8"/>
          <p:cNvSpPr txBox="true"/>
          <p:nvPr/>
        </p:nvSpPr>
        <p:spPr>
          <a:xfrm rot="0">
            <a:off x="3007641" y="1873643"/>
            <a:ext cx="8259370" cy="986241"/>
          </a:xfrm>
          <a:prstGeom prst="rect">
            <a:avLst/>
          </a:prstGeom>
        </p:spPr>
        <p:txBody>
          <a:bodyPr anchor="t" rtlCol="false" tIns="0" lIns="0" bIns="0" rIns="0">
            <a:spAutoFit/>
          </a:bodyPr>
          <a:lstStyle/>
          <a:p>
            <a:pPr algn="l" marL="0" indent="0" lvl="0">
              <a:lnSpc>
                <a:spcPts val="7704"/>
              </a:lnSpc>
            </a:pPr>
            <a:r>
              <a:rPr lang="en-US" b="true" sz="6641" spc="-312">
                <a:solidFill>
                  <a:srgbClr val="FFFFFF"/>
                </a:solidFill>
                <a:latin typeface="Montserrat Bold"/>
                <a:ea typeface="Montserrat Bold"/>
                <a:cs typeface="Montserrat Bold"/>
                <a:sym typeface="Montserrat Bold"/>
              </a:rPr>
              <a:t>Contenidos </a:t>
            </a:r>
          </a:p>
        </p:txBody>
      </p:sp>
      <p:sp>
        <p:nvSpPr>
          <p:cNvPr name="TextBox 9" id="9"/>
          <p:cNvSpPr txBox="true"/>
          <p:nvPr/>
        </p:nvSpPr>
        <p:spPr>
          <a:xfrm rot="0">
            <a:off x="399749" y="3274057"/>
            <a:ext cx="10216355" cy="6251415"/>
          </a:xfrm>
          <a:prstGeom prst="rect">
            <a:avLst/>
          </a:prstGeom>
        </p:spPr>
        <p:txBody>
          <a:bodyPr anchor="t" rtlCol="false" tIns="0" lIns="0" bIns="0" rIns="0">
            <a:spAutoFit/>
          </a:bodyPr>
          <a:lstStyle/>
          <a:p>
            <a:pPr algn="just">
              <a:lnSpc>
                <a:spcPts val="3711"/>
              </a:lnSpc>
            </a:pPr>
            <a:r>
              <a:rPr lang="en-US" sz="2651" spc="87">
                <a:solidFill>
                  <a:srgbClr val="FFFFFF"/>
                </a:solidFill>
                <a:latin typeface="Open Sauce Light"/>
                <a:ea typeface="Open Sauce Light"/>
                <a:cs typeface="Open Sauce Light"/>
                <a:sym typeface="Open Sauce Light"/>
              </a:rPr>
              <a:t>01. Descripción del Proyecto:</a:t>
            </a:r>
          </a:p>
          <a:p>
            <a:pPr algn="just">
              <a:lnSpc>
                <a:spcPts val="3711"/>
              </a:lnSpc>
            </a:pPr>
            <a:r>
              <a:rPr lang="en-US" sz="2651" spc="87">
                <a:solidFill>
                  <a:srgbClr val="FFFFFF"/>
                </a:solidFill>
                <a:latin typeface="Open Sauce Light"/>
                <a:ea typeface="Open Sauce Light"/>
                <a:cs typeface="Open Sauce Light"/>
                <a:sym typeface="Open Sauce Light"/>
              </a:rPr>
              <a:t>Visión general del desarrollo de aplicaciones web y móvil para gestión de medicamentos.</a:t>
            </a:r>
          </a:p>
          <a:p>
            <a:pPr algn="just">
              <a:lnSpc>
                <a:spcPts val="3711"/>
              </a:lnSpc>
            </a:pPr>
            <a:r>
              <a:rPr lang="en-US" sz="2651" spc="87">
                <a:solidFill>
                  <a:srgbClr val="FFFFFF"/>
                </a:solidFill>
                <a:latin typeface="Open Sauce Light"/>
                <a:ea typeface="Open Sauce Light"/>
                <a:cs typeface="Open Sauce Light"/>
                <a:sym typeface="Open Sauce Light"/>
              </a:rPr>
              <a:t>02. Relación con Perfil:</a:t>
            </a:r>
          </a:p>
          <a:p>
            <a:pPr algn="just">
              <a:lnSpc>
                <a:spcPts val="3711"/>
              </a:lnSpc>
            </a:pPr>
            <a:r>
              <a:rPr lang="en-US" sz="2651" spc="87">
                <a:solidFill>
                  <a:srgbClr val="FFFFFF"/>
                </a:solidFill>
                <a:latin typeface="Open Sauce Light"/>
                <a:ea typeface="Open Sauce Light"/>
                <a:cs typeface="Open Sauce Light"/>
                <a:sym typeface="Open Sauce Light"/>
              </a:rPr>
              <a:t>Vinculación del proyecto con competencias de Ingeniería en Informática y desarrollo profesional.</a:t>
            </a:r>
          </a:p>
          <a:p>
            <a:pPr algn="just">
              <a:lnSpc>
                <a:spcPts val="3711"/>
              </a:lnSpc>
            </a:pPr>
            <a:r>
              <a:rPr lang="en-US" sz="2651" spc="87">
                <a:solidFill>
                  <a:srgbClr val="FFFFFF"/>
                </a:solidFill>
                <a:latin typeface="Open Sauce Light"/>
                <a:ea typeface="Open Sauce Light"/>
                <a:cs typeface="Open Sauce Light"/>
                <a:sym typeface="Open Sauce Light"/>
              </a:rPr>
              <a:t>03. Metodología y Planificación:</a:t>
            </a:r>
          </a:p>
          <a:p>
            <a:pPr algn="just">
              <a:lnSpc>
                <a:spcPts val="3711"/>
              </a:lnSpc>
            </a:pPr>
            <a:r>
              <a:rPr lang="en-US" sz="2651" spc="87">
                <a:solidFill>
                  <a:srgbClr val="FFFFFF"/>
                </a:solidFill>
                <a:latin typeface="Open Sauce Light"/>
                <a:ea typeface="Open Sauce Light"/>
                <a:cs typeface="Open Sauce Light"/>
                <a:sym typeface="Open Sauce Light"/>
              </a:rPr>
              <a:t>Enfoque ágil Scrum y cronograma detallado de desarrollo por fases del proyecto.</a:t>
            </a:r>
          </a:p>
          <a:p>
            <a:pPr algn="just">
              <a:lnSpc>
                <a:spcPts val="3711"/>
              </a:lnSpc>
            </a:pPr>
            <a:r>
              <a:rPr lang="en-US" sz="2651" spc="87">
                <a:solidFill>
                  <a:srgbClr val="FFFFFF"/>
                </a:solidFill>
                <a:latin typeface="Open Sauce Light"/>
                <a:ea typeface="Open Sauce Light"/>
                <a:cs typeface="Open Sauce Light"/>
                <a:sym typeface="Open Sauce Light"/>
              </a:rPr>
              <a:t>04. Objetivos y Factibilidad:</a:t>
            </a:r>
          </a:p>
          <a:p>
            <a:pPr algn="just">
              <a:lnSpc>
                <a:spcPts val="3711"/>
              </a:lnSpc>
            </a:pPr>
            <a:r>
              <a:rPr lang="en-US" sz="2651" spc="87">
                <a:solidFill>
                  <a:srgbClr val="FFFFFF"/>
                </a:solidFill>
                <a:latin typeface="Open Sauce Light"/>
                <a:ea typeface="Open Sauce Light"/>
                <a:cs typeface="Open Sauce Light"/>
                <a:sym typeface="Open Sauce Light"/>
              </a:rPr>
              <a:t>Metas claras del proyecto y análisis de viabilidad técnica dentro del programa académico.</a:t>
            </a:r>
          </a:p>
          <a:p>
            <a:pPr algn="just">
              <a:lnSpc>
                <a:spcPts val="5405"/>
              </a:lnSpc>
            </a:pPr>
          </a:p>
        </p:txBody>
      </p:sp>
      <p:grpSp>
        <p:nvGrpSpPr>
          <p:cNvPr name="Group 10" id="10"/>
          <p:cNvGrpSpPr/>
          <p:nvPr/>
        </p:nvGrpSpPr>
        <p:grpSpPr>
          <a:xfrm rot="0">
            <a:off x="10773486" y="2147144"/>
            <a:ext cx="7950746" cy="7111156"/>
            <a:chOff x="0" y="0"/>
            <a:chExt cx="1231779" cy="1101704"/>
          </a:xfrm>
        </p:grpSpPr>
        <p:sp>
          <p:nvSpPr>
            <p:cNvPr name="Freeform 11" id="11"/>
            <p:cNvSpPr/>
            <p:nvPr/>
          </p:nvSpPr>
          <p:spPr>
            <a:xfrm flipH="false" flipV="false" rot="0">
              <a:off x="0" y="0"/>
              <a:ext cx="1231779" cy="1101704"/>
            </a:xfrm>
            <a:custGeom>
              <a:avLst/>
              <a:gdLst/>
              <a:ahLst/>
              <a:cxnLst/>
              <a:rect r="r" b="b" t="t" l="l"/>
              <a:pathLst>
                <a:path h="1101704" w="1231779">
                  <a:moveTo>
                    <a:pt x="17527" y="0"/>
                  </a:moveTo>
                  <a:lnTo>
                    <a:pt x="1214251" y="0"/>
                  </a:lnTo>
                  <a:cubicBezTo>
                    <a:pt x="1223931" y="0"/>
                    <a:pt x="1231779" y="7847"/>
                    <a:pt x="1231779" y="17527"/>
                  </a:cubicBezTo>
                  <a:lnTo>
                    <a:pt x="1231779" y="1084177"/>
                  </a:lnTo>
                  <a:cubicBezTo>
                    <a:pt x="1231779" y="1093857"/>
                    <a:pt x="1223931" y="1101704"/>
                    <a:pt x="1214251" y="1101704"/>
                  </a:cubicBezTo>
                  <a:lnTo>
                    <a:pt x="17527" y="1101704"/>
                  </a:lnTo>
                  <a:cubicBezTo>
                    <a:pt x="7847" y="1101704"/>
                    <a:pt x="0" y="1093857"/>
                    <a:pt x="0" y="1084177"/>
                  </a:cubicBezTo>
                  <a:lnTo>
                    <a:pt x="0" y="17527"/>
                  </a:lnTo>
                  <a:cubicBezTo>
                    <a:pt x="0" y="7847"/>
                    <a:pt x="7847" y="0"/>
                    <a:pt x="17527" y="0"/>
                  </a:cubicBezTo>
                  <a:close/>
                </a:path>
              </a:pathLst>
            </a:custGeom>
            <a:blipFill>
              <a:blip r:embed="rId6"/>
              <a:stretch>
                <a:fillRect l="-29590" t="0" r="-29590" b="0"/>
              </a:stretch>
            </a:blipFill>
          </p:spPr>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2"/>
            <a:stretch>
              <a:fillRect l="0" t="0" r="0" b="0"/>
            </a:stretch>
          </a:blipFill>
        </p:spPr>
      </p:sp>
      <p:sp>
        <p:nvSpPr>
          <p:cNvPr name="AutoShape 6" id="6"/>
          <p:cNvSpPr/>
          <p:nvPr/>
        </p:nvSpPr>
        <p:spPr>
          <a:xfrm>
            <a:off x="-1215993" y="7370388"/>
            <a:ext cx="6492240" cy="0"/>
          </a:xfrm>
          <a:prstGeom prst="line">
            <a:avLst/>
          </a:prstGeom>
          <a:ln cap="flat" w="19050">
            <a:solidFill>
              <a:srgbClr val="FFFFFF"/>
            </a:solidFill>
            <a:prstDash val="solid"/>
            <a:headEnd type="none" len="sm" w="sm"/>
            <a:tailEnd type="none" len="sm" w="sm"/>
          </a:ln>
        </p:spPr>
      </p:sp>
      <p:grpSp>
        <p:nvGrpSpPr>
          <p:cNvPr name="Group 7" id="7"/>
          <p:cNvGrpSpPr/>
          <p:nvPr/>
        </p:nvGrpSpPr>
        <p:grpSpPr>
          <a:xfrm rot="0">
            <a:off x="1349335" y="2670594"/>
            <a:ext cx="5375768" cy="4553168"/>
            <a:chOff x="0" y="0"/>
            <a:chExt cx="1300744" cy="1101704"/>
          </a:xfrm>
        </p:grpSpPr>
        <p:sp>
          <p:nvSpPr>
            <p:cNvPr name="Freeform 8" id="8"/>
            <p:cNvSpPr/>
            <p:nvPr/>
          </p:nvSpPr>
          <p:spPr>
            <a:xfrm flipH="false" flipV="false" rot="0">
              <a:off x="0" y="0"/>
              <a:ext cx="1300744" cy="1101704"/>
            </a:xfrm>
            <a:custGeom>
              <a:avLst/>
              <a:gdLst/>
              <a:ahLst/>
              <a:cxnLst/>
              <a:rect r="r" b="b" t="t" l="l"/>
              <a:pathLst>
                <a:path h="1101704" w="1300744">
                  <a:moveTo>
                    <a:pt x="25923" y="0"/>
                  </a:moveTo>
                  <a:lnTo>
                    <a:pt x="1274821" y="0"/>
                  </a:lnTo>
                  <a:cubicBezTo>
                    <a:pt x="1281696" y="0"/>
                    <a:pt x="1288290" y="2731"/>
                    <a:pt x="1293151" y="7593"/>
                  </a:cubicBezTo>
                  <a:cubicBezTo>
                    <a:pt x="1298013" y="12454"/>
                    <a:pt x="1300744" y="19048"/>
                    <a:pt x="1300744" y="25923"/>
                  </a:cubicBezTo>
                  <a:lnTo>
                    <a:pt x="1300744" y="1075781"/>
                  </a:lnTo>
                  <a:cubicBezTo>
                    <a:pt x="1300744" y="1082657"/>
                    <a:pt x="1298013" y="1089250"/>
                    <a:pt x="1293151" y="1094112"/>
                  </a:cubicBezTo>
                  <a:cubicBezTo>
                    <a:pt x="1288290" y="1098973"/>
                    <a:pt x="1281696" y="1101704"/>
                    <a:pt x="1274821" y="1101704"/>
                  </a:cubicBezTo>
                  <a:lnTo>
                    <a:pt x="25923" y="1101704"/>
                  </a:lnTo>
                  <a:cubicBezTo>
                    <a:pt x="19048" y="1101704"/>
                    <a:pt x="12454" y="1098973"/>
                    <a:pt x="7593" y="1094112"/>
                  </a:cubicBezTo>
                  <a:cubicBezTo>
                    <a:pt x="2731" y="1089250"/>
                    <a:pt x="0" y="1082657"/>
                    <a:pt x="0" y="1075781"/>
                  </a:cubicBezTo>
                  <a:lnTo>
                    <a:pt x="0" y="25923"/>
                  </a:lnTo>
                  <a:cubicBezTo>
                    <a:pt x="0" y="19048"/>
                    <a:pt x="2731" y="12454"/>
                    <a:pt x="7593" y="7593"/>
                  </a:cubicBezTo>
                  <a:cubicBezTo>
                    <a:pt x="12454" y="2731"/>
                    <a:pt x="19048" y="0"/>
                    <a:pt x="25923" y="0"/>
                  </a:cubicBezTo>
                  <a:close/>
                </a:path>
              </a:pathLst>
            </a:custGeom>
            <a:blipFill>
              <a:blip r:embed="rId3"/>
              <a:stretch>
                <a:fillRect l="-33350" t="0" r="-33350" b="0"/>
              </a:stretch>
            </a:blipFill>
          </p:spPr>
        </p:sp>
      </p:grpSp>
      <p:sp>
        <p:nvSpPr>
          <p:cNvPr name="TextBox 9" id="9"/>
          <p:cNvSpPr txBox="true"/>
          <p:nvPr/>
        </p:nvSpPr>
        <p:spPr>
          <a:xfrm rot="0">
            <a:off x="7972619" y="3857381"/>
            <a:ext cx="10052898" cy="2936128"/>
          </a:xfrm>
          <a:prstGeom prst="rect">
            <a:avLst/>
          </a:prstGeom>
        </p:spPr>
        <p:txBody>
          <a:bodyPr anchor="t" rtlCol="false" tIns="0" lIns="0" bIns="0" rIns="0">
            <a:spAutoFit/>
          </a:bodyPr>
          <a:lstStyle/>
          <a:p>
            <a:pPr algn="just">
              <a:lnSpc>
                <a:spcPts val="3988"/>
              </a:lnSpc>
            </a:pPr>
            <a:r>
              <a:rPr lang="en-US" sz="2849" spc="94">
                <a:solidFill>
                  <a:srgbClr val="FFFFFF"/>
                </a:solidFill>
                <a:latin typeface="Open Sauce Light"/>
                <a:ea typeface="Open Sauce Light"/>
                <a:cs typeface="Open Sauce Light"/>
                <a:sym typeface="Open Sauce Light"/>
              </a:rPr>
              <a:t>El proyecto APT aplica conocimientos de desarrollo de software y gestión de datos al ámbito de la salud digital, fortaleciendo competencias valoradas en Ingeniería en Informática mediante una solución que mejora la adherencia al tratamiento médico.</a:t>
            </a:r>
          </a:p>
          <a:p>
            <a:pPr algn="just">
              <a:lnSpc>
                <a:spcPts val="3988"/>
              </a:lnSpc>
            </a:pPr>
          </a:p>
        </p:txBody>
      </p:sp>
      <p:sp>
        <p:nvSpPr>
          <p:cNvPr name="TextBox 10" id="10"/>
          <p:cNvSpPr txBox="true"/>
          <p:nvPr/>
        </p:nvSpPr>
        <p:spPr>
          <a:xfrm rot="0">
            <a:off x="802565" y="419552"/>
            <a:ext cx="16456735" cy="986241"/>
          </a:xfrm>
          <a:prstGeom prst="rect">
            <a:avLst/>
          </a:prstGeom>
        </p:spPr>
        <p:txBody>
          <a:bodyPr anchor="t" rtlCol="false" tIns="0" lIns="0" bIns="0" rIns="0">
            <a:spAutoFit/>
          </a:bodyPr>
          <a:lstStyle/>
          <a:p>
            <a:pPr algn="ctr">
              <a:lnSpc>
                <a:spcPts val="7704"/>
              </a:lnSpc>
            </a:pPr>
            <a:r>
              <a:rPr lang="en-US" b="true" sz="6641" spc="-312">
                <a:solidFill>
                  <a:srgbClr val="FFFFFF"/>
                </a:solidFill>
                <a:latin typeface="Montserrat Bold"/>
                <a:ea typeface="Montserrat Bold"/>
                <a:cs typeface="Montserrat Bold"/>
                <a:sym typeface="Montserrat Bold"/>
              </a:rPr>
              <a:t>Descripción del  Proyecto APT</a:t>
            </a:r>
          </a:p>
        </p:txBody>
      </p:sp>
      <p:sp>
        <p:nvSpPr>
          <p:cNvPr name="TextBox 11" id="11"/>
          <p:cNvSpPr txBox="true"/>
          <p:nvPr/>
        </p:nvSpPr>
        <p:spPr>
          <a:xfrm rot="0">
            <a:off x="8762784" y="2718219"/>
            <a:ext cx="7683148" cy="544627"/>
          </a:xfrm>
          <a:prstGeom prst="rect">
            <a:avLst/>
          </a:prstGeom>
        </p:spPr>
        <p:txBody>
          <a:bodyPr anchor="t" rtlCol="false" tIns="0" lIns="0" bIns="0" rIns="0">
            <a:spAutoFit/>
          </a:bodyPr>
          <a:lstStyle/>
          <a:p>
            <a:pPr algn="l" marL="0" indent="0" lvl="0">
              <a:lnSpc>
                <a:spcPts val="4297"/>
              </a:lnSpc>
            </a:pPr>
            <a:r>
              <a:rPr lang="en-US" b="true" sz="3906" spc="7">
                <a:solidFill>
                  <a:srgbClr val="FFFFFF"/>
                </a:solidFill>
                <a:latin typeface="Open Sauce Bold"/>
                <a:ea typeface="Open Sauce Bold"/>
                <a:cs typeface="Open Sauce Bold"/>
                <a:sym typeface="Open Sauce Bold"/>
              </a:rPr>
              <a:t>SOLUCIÓN DE SALUD DIGITAL</a:t>
            </a:r>
          </a:p>
        </p:txBody>
      </p:sp>
      <p:sp>
        <p:nvSpPr>
          <p:cNvPr name="TextBox 12" id="12"/>
          <p:cNvSpPr txBox="true"/>
          <p:nvPr/>
        </p:nvSpPr>
        <p:spPr>
          <a:xfrm rot="0">
            <a:off x="255795" y="7469388"/>
            <a:ext cx="8017131" cy="2195243"/>
          </a:xfrm>
          <a:prstGeom prst="rect">
            <a:avLst/>
          </a:prstGeom>
        </p:spPr>
        <p:txBody>
          <a:bodyPr anchor="t" rtlCol="false" tIns="0" lIns="0" bIns="0" rIns="0">
            <a:spAutoFit/>
          </a:bodyPr>
          <a:lstStyle/>
          <a:p>
            <a:pPr algn="l">
              <a:lnSpc>
                <a:spcPts val="3528"/>
              </a:lnSpc>
            </a:pPr>
            <a:r>
              <a:rPr lang="en-US" sz="2520" spc="5">
                <a:solidFill>
                  <a:srgbClr val="FFFFFF"/>
                </a:solidFill>
                <a:latin typeface="Open Sauce"/>
                <a:ea typeface="Open Sauce"/>
                <a:cs typeface="Open Sauce"/>
                <a:sym typeface="Open Sauce"/>
              </a:rPr>
              <a:t>Desarrollo de una aplicación web para doctores y aplicación móvil para pacientes que permite registrar medicación diaria y realizar seguimiento del cumplimiento del tratamiento médico.</a:t>
            </a:r>
          </a:p>
          <a:p>
            <a:pPr algn="ctr">
              <a:lnSpc>
                <a:spcPts val="3528"/>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7221011" y="-1157257"/>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2"/>
            <a:stretch>
              <a:fillRect l="0" t="0" r="0" b="0"/>
            </a:stretch>
          </a:blipFill>
        </p:spPr>
      </p:sp>
      <p:sp>
        <p:nvSpPr>
          <p:cNvPr name="Freeform 6" id="6"/>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3"/>
            <a:stretch>
              <a:fillRect l="0" t="0" r="0" b="0"/>
            </a:stretch>
          </a:blipFill>
        </p:spPr>
      </p:sp>
      <p:grpSp>
        <p:nvGrpSpPr>
          <p:cNvPr name="Group 7" id="7"/>
          <p:cNvGrpSpPr/>
          <p:nvPr/>
        </p:nvGrpSpPr>
        <p:grpSpPr>
          <a:xfrm rot="0">
            <a:off x="11846259" y="0"/>
            <a:ext cx="7871322" cy="10287000"/>
            <a:chOff x="0" y="0"/>
            <a:chExt cx="1219474" cy="1593725"/>
          </a:xfrm>
        </p:grpSpPr>
        <p:sp>
          <p:nvSpPr>
            <p:cNvPr name="Freeform 8" id="8"/>
            <p:cNvSpPr/>
            <p:nvPr/>
          </p:nvSpPr>
          <p:spPr>
            <a:xfrm flipH="false" flipV="false" rot="0">
              <a:off x="0" y="0"/>
              <a:ext cx="1219474" cy="1593725"/>
            </a:xfrm>
            <a:custGeom>
              <a:avLst/>
              <a:gdLst/>
              <a:ahLst/>
              <a:cxnLst/>
              <a:rect r="r" b="b" t="t" l="l"/>
              <a:pathLst>
                <a:path h="1593725" w="1219474">
                  <a:moveTo>
                    <a:pt x="17704" y="0"/>
                  </a:moveTo>
                  <a:lnTo>
                    <a:pt x="1201770" y="0"/>
                  </a:lnTo>
                  <a:cubicBezTo>
                    <a:pt x="1206465" y="0"/>
                    <a:pt x="1210968" y="1865"/>
                    <a:pt x="1214288" y="5185"/>
                  </a:cubicBezTo>
                  <a:cubicBezTo>
                    <a:pt x="1217609" y="8506"/>
                    <a:pt x="1219474" y="13009"/>
                    <a:pt x="1219474" y="17704"/>
                  </a:cubicBezTo>
                  <a:lnTo>
                    <a:pt x="1219474" y="1576021"/>
                  </a:lnTo>
                  <a:cubicBezTo>
                    <a:pt x="1219474" y="1580717"/>
                    <a:pt x="1217609" y="1585220"/>
                    <a:pt x="1214288" y="1588540"/>
                  </a:cubicBezTo>
                  <a:cubicBezTo>
                    <a:pt x="1210968" y="1591860"/>
                    <a:pt x="1206465" y="1593725"/>
                    <a:pt x="1201770" y="1593725"/>
                  </a:cubicBezTo>
                  <a:lnTo>
                    <a:pt x="17704" y="1593725"/>
                  </a:lnTo>
                  <a:cubicBezTo>
                    <a:pt x="7926" y="1593725"/>
                    <a:pt x="0" y="1585799"/>
                    <a:pt x="0" y="1576021"/>
                  </a:cubicBezTo>
                  <a:lnTo>
                    <a:pt x="0" y="17704"/>
                  </a:lnTo>
                  <a:cubicBezTo>
                    <a:pt x="0" y="7926"/>
                    <a:pt x="7926" y="0"/>
                    <a:pt x="17704" y="0"/>
                  </a:cubicBezTo>
                  <a:close/>
                </a:path>
              </a:pathLst>
            </a:custGeom>
            <a:blipFill>
              <a:blip r:embed="rId4"/>
              <a:stretch>
                <a:fillRect l="-48447" t="0" r="-48447" b="0"/>
              </a:stretch>
            </a:blipFill>
          </p:spPr>
        </p:sp>
      </p:grpSp>
      <p:sp>
        <p:nvSpPr>
          <p:cNvPr name="Freeform 9" id="9"/>
          <p:cNvSpPr/>
          <p:nvPr/>
        </p:nvSpPr>
        <p:spPr>
          <a:xfrm flipH="false" flipV="false" rot="0">
            <a:off x="1983677" y="9024815"/>
            <a:ext cx="407672" cy="233485"/>
          </a:xfrm>
          <a:custGeom>
            <a:avLst/>
            <a:gdLst/>
            <a:ahLst/>
            <a:cxnLst/>
            <a:rect r="r" b="b" t="t" l="l"/>
            <a:pathLst>
              <a:path h="233485" w="407672">
                <a:moveTo>
                  <a:pt x="0" y="0"/>
                </a:moveTo>
                <a:lnTo>
                  <a:pt x="407672" y="0"/>
                </a:lnTo>
                <a:lnTo>
                  <a:pt x="407672" y="233485"/>
                </a:lnTo>
                <a:lnTo>
                  <a:pt x="0" y="23348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1790481" y="3988645"/>
            <a:ext cx="1201737" cy="1201737"/>
          </a:xfrm>
          <a:custGeom>
            <a:avLst/>
            <a:gdLst/>
            <a:ahLst/>
            <a:cxnLst/>
            <a:rect r="r" b="b" t="t" l="l"/>
            <a:pathLst>
              <a:path h="1201737" w="1201737">
                <a:moveTo>
                  <a:pt x="0" y="0"/>
                </a:moveTo>
                <a:lnTo>
                  <a:pt x="1201737" y="0"/>
                </a:lnTo>
                <a:lnTo>
                  <a:pt x="1201737" y="1201737"/>
                </a:lnTo>
                <a:lnTo>
                  <a:pt x="0" y="1201737"/>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1" id="11"/>
          <p:cNvSpPr/>
          <p:nvPr/>
        </p:nvSpPr>
        <p:spPr>
          <a:xfrm flipH="false" flipV="false" rot="0">
            <a:off x="7317015" y="3995082"/>
            <a:ext cx="2173274" cy="1195301"/>
          </a:xfrm>
          <a:custGeom>
            <a:avLst/>
            <a:gdLst/>
            <a:ahLst/>
            <a:cxnLst/>
            <a:rect r="r" b="b" t="t" l="l"/>
            <a:pathLst>
              <a:path h="1195301" w="2173274">
                <a:moveTo>
                  <a:pt x="0" y="0"/>
                </a:moveTo>
                <a:lnTo>
                  <a:pt x="2173274" y="0"/>
                </a:lnTo>
                <a:lnTo>
                  <a:pt x="2173274" y="1195300"/>
                </a:lnTo>
                <a:lnTo>
                  <a:pt x="0" y="1195300"/>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2" id="12"/>
          <p:cNvSpPr txBox="true"/>
          <p:nvPr/>
        </p:nvSpPr>
        <p:spPr>
          <a:xfrm rot="0">
            <a:off x="0" y="250004"/>
            <a:ext cx="12444700" cy="986241"/>
          </a:xfrm>
          <a:prstGeom prst="rect">
            <a:avLst/>
          </a:prstGeom>
        </p:spPr>
        <p:txBody>
          <a:bodyPr anchor="t" rtlCol="false" tIns="0" lIns="0" bIns="0" rIns="0">
            <a:spAutoFit/>
          </a:bodyPr>
          <a:lstStyle/>
          <a:p>
            <a:pPr algn="just" marL="0" indent="0" lvl="0">
              <a:lnSpc>
                <a:spcPts val="7704"/>
              </a:lnSpc>
            </a:pPr>
            <a:r>
              <a:rPr lang="en-US" b="true" sz="6641" spc="-312">
                <a:solidFill>
                  <a:srgbClr val="FFFFFF"/>
                </a:solidFill>
                <a:latin typeface="Montserrat Bold"/>
                <a:ea typeface="Montserrat Bold"/>
                <a:cs typeface="Montserrat Bold"/>
                <a:sym typeface="Montserrat Bold"/>
              </a:rPr>
              <a:t>Relación con Perfil de Egreso</a:t>
            </a:r>
          </a:p>
        </p:txBody>
      </p:sp>
      <p:sp>
        <p:nvSpPr>
          <p:cNvPr name="TextBox 13" id="13"/>
          <p:cNvSpPr txBox="true"/>
          <p:nvPr/>
        </p:nvSpPr>
        <p:spPr>
          <a:xfrm rot="0">
            <a:off x="434444" y="2153358"/>
            <a:ext cx="11021782" cy="2003994"/>
          </a:xfrm>
          <a:prstGeom prst="rect">
            <a:avLst/>
          </a:prstGeom>
        </p:spPr>
        <p:txBody>
          <a:bodyPr anchor="t" rtlCol="false" tIns="0" lIns="0" bIns="0" rIns="0">
            <a:spAutoFit/>
          </a:bodyPr>
          <a:lstStyle/>
          <a:p>
            <a:pPr algn="l">
              <a:lnSpc>
                <a:spcPts val="3993"/>
              </a:lnSpc>
            </a:pPr>
            <a:r>
              <a:rPr lang="en-US" sz="2852" spc="94">
                <a:solidFill>
                  <a:srgbClr val="FFFFFF"/>
                </a:solidFill>
                <a:latin typeface="Open Sauce Light"/>
                <a:ea typeface="Open Sauce Light"/>
                <a:cs typeface="Open Sauce Light"/>
                <a:sym typeface="Open Sauce Light"/>
              </a:rPr>
              <a:t>El proyecto se vincula directamente con el perfil de egreso al requerir análisis, diseño y desarrollo de software, considerando usabilidad y seguridad en datos sensibles.</a:t>
            </a:r>
          </a:p>
          <a:p>
            <a:pPr algn="l">
              <a:lnSpc>
                <a:spcPts val="3993"/>
              </a:lnSpc>
            </a:pPr>
          </a:p>
        </p:txBody>
      </p:sp>
      <p:sp>
        <p:nvSpPr>
          <p:cNvPr name="TextBox 14" id="14"/>
          <p:cNvSpPr txBox="true"/>
          <p:nvPr/>
        </p:nvSpPr>
        <p:spPr>
          <a:xfrm rot="0">
            <a:off x="1170284" y="1603075"/>
            <a:ext cx="9550101" cy="1580855"/>
          </a:xfrm>
          <a:prstGeom prst="rect">
            <a:avLst/>
          </a:prstGeom>
        </p:spPr>
        <p:txBody>
          <a:bodyPr anchor="t" rtlCol="false" tIns="0" lIns="0" bIns="0" rIns="0">
            <a:spAutoFit/>
          </a:bodyPr>
          <a:lstStyle/>
          <a:p>
            <a:pPr algn="just">
              <a:lnSpc>
                <a:spcPts val="4122"/>
              </a:lnSpc>
            </a:pPr>
            <a:r>
              <a:rPr lang="en-US" b="true" sz="3747" spc="7">
                <a:solidFill>
                  <a:srgbClr val="FFFFFF"/>
                </a:solidFill>
                <a:latin typeface="Open Sauce Bold"/>
                <a:ea typeface="Open Sauce Bold"/>
                <a:cs typeface="Open Sauce Bold"/>
                <a:sym typeface="Open Sauce Bold"/>
              </a:rPr>
              <a:t>COMPETENCIAS PROFESIONALES</a:t>
            </a:r>
          </a:p>
          <a:p>
            <a:pPr algn="just">
              <a:lnSpc>
                <a:spcPts val="4122"/>
              </a:lnSpc>
            </a:pPr>
          </a:p>
          <a:p>
            <a:pPr algn="just" marL="0" indent="0" lvl="0">
              <a:lnSpc>
                <a:spcPts val="4122"/>
              </a:lnSpc>
            </a:pPr>
          </a:p>
        </p:txBody>
      </p:sp>
      <p:sp>
        <p:nvSpPr>
          <p:cNvPr name="TextBox 15" id="15"/>
          <p:cNvSpPr txBox="true"/>
          <p:nvPr/>
        </p:nvSpPr>
        <p:spPr>
          <a:xfrm rot="0">
            <a:off x="463333" y="5391150"/>
            <a:ext cx="4916635" cy="4067836"/>
          </a:xfrm>
          <a:prstGeom prst="rect">
            <a:avLst/>
          </a:prstGeom>
        </p:spPr>
        <p:txBody>
          <a:bodyPr anchor="t" rtlCol="false" tIns="0" lIns="0" bIns="0" rIns="0">
            <a:spAutoFit/>
          </a:bodyPr>
          <a:lstStyle/>
          <a:p>
            <a:pPr algn="ctr">
              <a:lnSpc>
                <a:spcPts val="4303"/>
              </a:lnSpc>
            </a:pPr>
            <a:r>
              <a:rPr lang="en-US" sz="3073" spc="6">
                <a:solidFill>
                  <a:srgbClr val="FFFFFF"/>
                </a:solidFill>
                <a:latin typeface="Open Sauce"/>
                <a:ea typeface="Open Sauce"/>
                <a:cs typeface="Open Sauce"/>
                <a:sym typeface="Open Sauce"/>
              </a:rPr>
              <a:t>Desarrollo de Software</a:t>
            </a:r>
          </a:p>
          <a:p>
            <a:pPr algn="l">
              <a:lnSpc>
                <a:spcPts val="4023"/>
              </a:lnSpc>
            </a:pPr>
            <a:r>
              <a:rPr lang="en-US" sz="2873" spc="5">
                <a:solidFill>
                  <a:srgbClr val="FFFFFF"/>
                </a:solidFill>
                <a:latin typeface="Open Sauce"/>
                <a:ea typeface="Open Sauce"/>
                <a:cs typeface="Open Sauce"/>
                <a:sym typeface="Open Sauce"/>
              </a:rPr>
              <a:t>Aplicación de conocimientos en programación web, móvil y gestión de bases de datos para crear soluciones tecnológicas robustas.</a:t>
            </a:r>
          </a:p>
          <a:p>
            <a:pPr algn="ctr">
              <a:lnSpc>
                <a:spcPts val="4023"/>
              </a:lnSpc>
              <a:spcBef>
                <a:spcPct val="0"/>
              </a:spcBef>
            </a:pPr>
          </a:p>
        </p:txBody>
      </p:sp>
      <p:sp>
        <p:nvSpPr>
          <p:cNvPr name="TextBox 16" id="16"/>
          <p:cNvSpPr txBox="true"/>
          <p:nvPr/>
        </p:nvSpPr>
        <p:spPr>
          <a:xfrm rot="0">
            <a:off x="5945335" y="5391150"/>
            <a:ext cx="4916635" cy="4067836"/>
          </a:xfrm>
          <a:prstGeom prst="rect">
            <a:avLst/>
          </a:prstGeom>
        </p:spPr>
        <p:txBody>
          <a:bodyPr anchor="t" rtlCol="false" tIns="0" lIns="0" bIns="0" rIns="0">
            <a:spAutoFit/>
          </a:bodyPr>
          <a:lstStyle/>
          <a:p>
            <a:pPr algn="ctr">
              <a:lnSpc>
                <a:spcPts val="4303"/>
              </a:lnSpc>
            </a:pPr>
            <a:r>
              <a:rPr lang="en-US" sz="3073" spc="6">
                <a:solidFill>
                  <a:srgbClr val="FFFFFF"/>
                </a:solidFill>
                <a:latin typeface="Open Sauce"/>
                <a:ea typeface="Open Sauce"/>
                <a:cs typeface="Open Sauce"/>
                <a:sym typeface="Open Sauce"/>
              </a:rPr>
              <a:t>Trabajo Colaborativo</a:t>
            </a:r>
          </a:p>
          <a:p>
            <a:pPr algn="ctr">
              <a:lnSpc>
                <a:spcPts val="4023"/>
              </a:lnSpc>
            </a:pPr>
            <a:r>
              <a:rPr lang="en-US" sz="2873" spc="5">
                <a:solidFill>
                  <a:srgbClr val="FFFFFF"/>
                </a:solidFill>
                <a:latin typeface="Open Sauce"/>
                <a:ea typeface="Open Sauce"/>
                <a:cs typeface="Open Sauce"/>
                <a:sym typeface="Open Sauce"/>
              </a:rPr>
              <a:t>Fortalecimiento de habilidades en gestión de proyectos tecnológicos, resolución de problemas reales y colaboración en equipo.</a:t>
            </a:r>
          </a:p>
          <a:p>
            <a:pPr algn="ctr">
              <a:lnSpc>
                <a:spcPts val="4023"/>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2"/>
            <a:stretch>
              <a:fillRect l="0" t="0" r="0" b="0"/>
            </a:stretch>
          </a:blipFill>
        </p:spPr>
      </p:sp>
      <p:sp>
        <p:nvSpPr>
          <p:cNvPr name="Freeform 6" id="6"/>
          <p:cNvSpPr/>
          <p:nvPr/>
        </p:nvSpPr>
        <p:spPr>
          <a:xfrm flipH="false" flipV="false" rot="0">
            <a:off x="8703541" y="4811740"/>
            <a:ext cx="880917" cy="953632"/>
          </a:xfrm>
          <a:custGeom>
            <a:avLst/>
            <a:gdLst/>
            <a:ahLst/>
            <a:cxnLst/>
            <a:rect r="r" b="b" t="t" l="l"/>
            <a:pathLst>
              <a:path h="953632" w="880917">
                <a:moveTo>
                  <a:pt x="0" y="0"/>
                </a:moveTo>
                <a:lnTo>
                  <a:pt x="880918" y="0"/>
                </a:lnTo>
                <a:lnTo>
                  <a:pt x="880918" y="953632"/>
                </a:lnTo>
                <a:lnTo>
                  <a:pt x="0" y="95363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5007756" y="4664077"/>
            <a:ext cx="1357563" cy="1248958"/>
          </a:xfrm>
          <a:custGeom>
            <a:avLst/>
            <a:gdLst/>
            <a:ahLst/>
            <a:cxnLst/>
            <a:rect r="r" b="b" t="t" l="l"/>
            <a:pathLst>
              <a:path h="1248958" w="1357563">
                <a:moveTo>
                  <a:pt x="0" y="0"/>
                </a:moveTo>
                <a:lnTo>
                  <a:pt x="1357563" y="0"/>
                </a:lnTo>
                <a:lnTo>
                  <a:pt x="1357563" y="1248958"/>
                </a:lnTo>
                <a:lnTo>
                  <a:pt x="0" y="124895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954426" y="4549738"/>
            <a:ext cx="1329391" cy="1353811"/>
          </a:xfrm>
          <a:custGeom>
            <a:avLst/>
            <a:gdLst/>
            <a:ahLst/>
            <a:cxnLst/>
            <a:rect r="r" b="b" t="t" l="l"/>
            <a:pathLst>
              <a:path h="1353811" w="1329391">
                <a:moveTo>
                  <a:pt x="0" y="0"/>
                </a:moveTo>
                <a:lnTo>
                  <a:pt x="1329390" y="0"/>
                </a:lnTo>
                <a:lnTo>
                  <a:pt x="1329390" y="1353811"/>
                </a:lnTo>
                <a:lnTo>
                  <a:pt x="0" y="135381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9" id="9"/>
          <p:cNvSpPr txBox="true"/>
          <p:nvPr/>
        </p:nvSpPr>
        <p:spPr>
          <a:xfrm rot="0">
            <a:off x="-1098303" y="152688"/>
            <a:ext cx="15468886" cy="1219823"/>
          </a:xfrm>
          <a:prstGeom prst="rect">
            <a:avLst/>
          </a:prstGeom>
        </p:spPr>
        <p:txBody>
          <a:bodyPr anchor="t" rtlCol="false" tIns="0" lIns="0" bIns="0" rIns="0">
            <a:spAutoFit/>
          </a:bodyPr>
          <a:lstStyle/>
          <a:p>
            <a:pPr algn="ctr">
              <a:lnSpc>
                <a:spcPts val="9940"/>
              </a:lnSpc>
            </a:pPr>
            <a:r>
              <a:rPr lang="en-US" sz="7100" b="true">
                <a:solidFill>
                  <a:srgbClr val="FFFFFF"/>
                </a:solidFill>
                <a:latin typeface="Open Sans Bold"/>
                <a:ea typeface="Open Sans Bold"/>
                <a:cs typeface="Open Sans Bold"/>
                <a:sym typeface="Open Sans Bold"/>
              </a:rPr>
              <a:t>Factibilidad del Proyecto APT</a:t>
            </a:r>
          </a:p>
        </p:txBody>
      </p:sp>
      <p:sp>
        <p:nvSpPr>
          <p:cNvPr name="TextBox 10" id="10"/>
          <p:cNvSpPr txBox="true"/>
          <p:nvPr/>
        </p:nvSpPr>
        <p:spPr>
          <a:xfrm rot="0">
            <a:off x="4117396" y="1743986"/>
            <a:ext cx="10253187" cy="2734945"/>
          </a:xfrm>
          <a:prstGeom prst="rect">
            <a:avLst/>
          </a:prstGeom>
        </p:spPr>
        <p:txBody>
          <a:bodyPr anchor="t" rtlCol="false" tIns="0" lIns="0" bIns="0" rIns="0">
            <a:spAutoFit/>
          </a:bodyPr>
          <a:lstStyle/>
          <a:p>
            <a:pPr algn="ctr">
              <a:lnSpc>
                <a:spcPts val="7279"/>
              </a:lnSpc>
            </a:pPr>
            <a:r>
              <a:rPr lang="en-US" sz="5199" b="true">
                <a:solidFill>
                  <a:srgbClr val="FFFFFF"/>
                </a:solidFill>
                <a:latin typeface="Open Sans Bold"/>
                <a:ea typeface="Open Sans Bold"/>
                <a:cs typeface="Open Sans Bold"/>
                <a:sym typeface="Open Sans Bold"/>
              </a:rPr>
              <a:t>Viabilidad Técnica y Académica</a:t>
            </a:r>
          </a:p>
          <a:p>
            <a:pPr algn="ctr">
              <a:lnSpc>
                <a:spcPts val="7279"/>
              </a:lnSpc>
            </a:pPr>
          </a:p>
          <a:p>
            <a:pPr algn="ctr">
              <a:lnSpc>
                <a:spcPts val="7279"/>
              </a:lnSpc>
            </a:pPr>
          </a:p>
        </p:txBody>
      </p:sp>
      <p:sp>
        <p:nvSpPr>
          <p:cNvPr name="TextBox 11" id="11"/>
          <p:cNvSpPr txBox="true"/>
          <p:nvPr/>
        </p:nvSpPr>
        <p:spPr>
          <a:xfrm rot="0">
            <a:off x="414685" y="2938841"/>
            <a:ext cx="17658609" cy="1416265"/>
          </a:xfrm>
          <a:prstGeom prst="rect">
            <a:avLst/>
          </a:prstGeom>
        </p:spPr>
        <p:txBody>
          <a:bodyPr anchor="t" rtlCol="false" tIns="0" lIns="0" bIns="0" rIns="0">
            <a:spAutoFit/>
          </a:bodyPr>
          <a:lstStyle/>
          <a:p>
            <a:pPr algn="ctr">
              <a:lnSpc>
                <a:spcPts val="3774"/>
              </a:lnSpc>
            </a:pPr>
            <a:r>
              <a:rPr lang="en-US" sz="2696">
                <a:solidFill>
                  <a:srgbClr val="FFFFFF"/>
                </a:solidFill>
                <a:latin typeface="Open Sans"/>
                <a:ea typeface="Open Sans"/>
                <a:cs typeface="Open Sans"/>
                <a:sym typeface="Open Sans"/>
              </a:rPr>
              <a:t>El proyecto APT es factible y se relaciona con los aprendizajes adquiridos durante la carrera, integrando algoritmos, programación web, diseño de mockups y gestión de bases de datos.</a:t>
            </a:r>
          </a:p>
          <a:p>
            <a:pPr algn="ctr">
              <a:lnSpc>
                <a:spcPts val="3774"/>
              </a:lnSpc>
            </a:pPr>
          </a:p>
        </p:txBody>
      </p:sp>
      <p:sp>
        <p:nvSpPr>
          <p:cNvPr name="TextBox 12" id="12"/>
          <p:cNvSpPr txBox="true"/>
          <p:nvPr/>
        </p:nvSpPr>
        <p:spPr>
          <a:xfrm rot="0">
            <a:off x="-143522" y="6031506"/>
            <a:ext cx="6628793" cy="1251584"/>
          </a:xfrm>
          <a:prstGeom prst="rect">
            <a:avLst/>
          </a:prstGeom>
        </p:spPr>
        <p:txBody>
          <a:bodyPr anchor="t" rtlCol="false" tIns="0" lIns="0" bIns="0" rIns="0">
            <a:spAutoFit/>
          </a:bodyPr>
          <a:lstStyle/>
          <a:p>
            <a:pPr algn="ctr">
              <a:lnSpc>
                <a:spcPts val="5040"/>
              </a:lnSpc>
            </a:pPr>
            <a:r>
              <a:rPr lang="en-US" sz="3600" b="true">
                <a:solidFill>
                  <a:srgbClr val="FFFFFF"/>
                </a:solidFill>
                <a:latin typeface="Open Sans Bold"/>
                <a:ea typeface="Open Sans Bold"/>
                <a:cs typeface="Open Sans Bold"/>
                <a:sym typeface="Open Sans Bold"/>
              </a:rPr>
              <a:t>Conocimientos Técnicos Integrados</a:t>
            </a:r>
          </a:p>
        </p:txBody>
      </p:sp>
      <p:sp>
        <p:nvSpPr>
          <p:cNvPr name="TextBox 13" id="13"/>
          <p:cNvSpPr txBox="true"/>
          <p:nvPr/>
        </p:nvSpPr>
        <p:spPr>
          <a:xfrm rot="0">
            <a:off x="541158" y="7568179"/>
            <a:ext cx="5259433" cy="2462530"/>
          </a:xfrm>
          <a:prstGeom prst="rect">
            <a:avLst/>
          </a:prstGeom>
        </p:spPr>
        <p:txBody>
          <a:bodyPr anchor="t" rtlCol="false" tIns="0" lIns="0" bIns="0" rIns="0">
            <a:spAutoFit/>
          </a:bodyPr>
          <a:lstStyle/>
          <a:p>
            <a:pPr algn="ctr">
              <a:lnSpc>
                <a:spcPts val="3920"/>
              </a:lnSpc>
            </a:pPr>
            <a:r>
              <a:rPr lang="en-US" sz="2800">
                <a:solidFill>
                  <a:srgbClr val="FFFFFF"/>
                </a:solidFill>
                <a:latin typeface="Open Sans"/>
                <a:ea typeface="Open Sans"/>
                <a:cs typeface="Open Sans"/>
                <a:sym typeface="Open Sans"/>
              </a:rPr>
              <a:t>Uso de algoritmos, programación web, diseño de mockups y gestión de bases de datos aplicados al proyecto.</a:t>
            </a:r>
          </a:p>
          <a:p>
            <a:pPr algn="ctr">
              <a:lnSpc>
                <a:spcPts val="3920"/>
              </a:lnSpc>
            </a:pPr>
          </a:p>
        </p:txBody>
      </p:sp>
      <p:sp>
        <p:nvSpPr>
          <p:cNvPr name="TextBox 14" id="14"/>
          <p:cNvSpPr txBox="true"/>
          <p:nvPr/>
        </p:nvSpPr>
        <p:spPr>
          <a:xfrm rot="0">
            <a:off x="5929592" y="6031506"/>
            <a:ext cx="6628793" cy="1889759"/>
          </a:xfrm>
          <a:prstGeom prst="rect">
            <a:avLst/>
          </a:prstGeom>
        </p:spPr>
        <p:txBody>
          <a:bodyPr anchor="t" rtlCol="false" tIns="0" lIns="0" bIns="0" rIns="0">
            <a:spAutoFit/>
          </a:bodyPr>
          <a:lstStyle/>
          <a:p>
            <a:pPr algn="ctr">
              <a:lnSpc>
                <a:spcPts val="5040"/>
              </a:lnSpc>
            </a:pPr>
            <a:r>
              <a:rPr lang="en-US" sz="3600" b="true">
                <a:solidFill>
                  <a:srgbClr val="FFFFFF"/>
                </a:solidFill>
                <a:latin typeface="Open Sans Bold"/>
                <a:ea typeface="Open Sans Bold"/>
                <a:cs typeface="Open Sans Bold"/>
                <a:sym typeface="Open Sans Bold"/>
              </a:rPr>
              <a:t>Gestión de Proyectos</a:t>
            </a:r>
          </a:p>
          <a:p>
            <a:pPr algn="ctr">
              <a:lnSpc>
                <a:spcPts val="5040"/>
              </a:lnSpc>
            </a:pPr>
          </a:p>
          <a:p>
            <a:pPr algn="ctr">
              <a:lnSpc>
                <a:spcPts val="5040"/>
              </a:lnSpc>
            </a:pPr>
          </a:p>
        </p:txBody>
      </p:sp>
      <p:sp>
        <p:nvSpPr>
          <p:cNvPr name="TextBox 15" id="15"/>
          <p:cNvSpPr txBox="true"/>
          <p:nvPr/>
        </p:nvSpPr>
        <p:spPr>
          <a:xfrm rot="0">
            <a:off x="12148970" y="6031506"/>
            <a:ext cx="6628793" cy="2527934"/>
          </a:xfrm>
          <a:prstGeom prst="rect">
            <a:avLst/>
          </a:prstGeom>
        </p:spPr>
        <p:txBody>
          <a:bodyPr anchor="t" rtlCol="false" tIns="0" lIns="0" bIns="0" rIns="0">
            <a:spAutoFit/>
          </a:bodyPr>
          <a:lstStyle/>
          <a:p>
            <a:pPr algn="ctr">
              <a:lnSpc>
                <a:spcPts val="5040"/>
              </a:lnSpc>
            </a:pPr>
            <a:r>
              <a:rPr lang="en-US" sz="3600" b="true">
                <a:solidFill>
                  <a:srgbClr val="FFFFFF"/>
                </a:solidFill>
                <a:latin typeface="Open Sans Bold"/>
                <a:ea typeface="Open Sans Bold"/>
                <a:cs typeface="Open Sans Bold"/>
                <a:sym typeface="Open Sans Bold"/>
              </a:rPr>
              <a:t>Comunicación y Colaboración</a:t>
            </a:r>
          </a:p>
          <a:p>
            <a:pPr algn="ctr">
              <a:lnSpc>
                <a:spcPts val="5040"/>
              </a:lnSpc>
            </a:pPr>
          </a:p>
          <a:p>
            <a:pPr algn="ctr">
              <a:lnSpc>
                <a:spcPts val="5040"/>
              </a:lnSpc>
            </a:pPr>
          </a:p>
        </p:txBody>
      </p:sp>
      <p:sp>
        <p:nvSpPr>
          <p:cNvPr name="TextBox 16" id="16"/>
          <p:cNvSpPr txBox="true"/>
          <p:nvPr/>
        </p:nvSpPr>
        <p:spPr>
          <a:xfrm rot="0">
            <a:off x="6743274" y="7568179"/>
            <a:ext cx="5259433" cy="2462530"/>
          </a:xfrm>
          <a:prstGeom prst="rect">
            <a:avLst/>
          </a:prstGeom>
        </p:spPr>
        <p:txBody>
          <a:bodyPr anchor="t" rtlCol="false" tIns="0" lIns="0" bIns="0" rIns="0">
            <a:spAutoFit/>
          </a:bodyPr>
          <a:lstStyle/>
          <a:p>
            <a:pPr algn="ctr">
              <a:lnSpc>
                <a:spcPts val="3920"/>
              </a:lnSpc>
            </a:pPr>
            <a:r>
              <a:rPr lang="en-US" sz="2800">
                <a:solidFill>
                  <a:srgbClr val="FFFFFF"/>
                </a:solidFill>
                <a:latin typeface="Open Sans"/>
                <a:ea typeface="Open Sans"/>
                <a:cs typeface="Open Sans"/>
                <a:sym typeface="Open Sans"/>
              </a:rPr>
              <a:t>Incorporación de metodologías de gestión para seguimiento de procesos y cumplimiento de objetivos establecidos.</a:t>
            </a:r>
          </a:p>
          <a:p>
            <a:pPr algn="ctr">
              <a:lnSpc>
                <a:spcPts val="3920"/>
              </a:lnSpc>
            </a:pPr>
          </a:p>
        </p:txBody>
      </p:sp>
      <p:sp>
        <p:nvSpPr>
          <p:cNvPr name="TextBox 17" id="17"/>
          <p:cNvSpPr txBox="true"/>
          <p:nvPr/>
        </p:nvSpPr>
        <p:spPr>
          <a:xfrm rot="0">
            <a:off x="12687387" y="7568179"/>
            <a:ext cx="5259433" cy="2462530"/>
          </a:xfrm>
          <a:prstGeom prst="rect">
            <a:avLst/>
          </a:prstGeom>
        </p:spPr>
        <p:txBody>
          <a:bodyPr anchor="t" rtlCol="false" tIns="0" lIns="0" bIns="0" rIns="0">
            <a:spAutoFit/>
          </a:bodyPr>
          <a:lstStyle/>
          <a:p>
            <a:pPr algn="ctr">
              <a:lnSpc>
                <a:spcPts val="3920"/>
              </a:lnSpc>
            </a:pPr>
            <a:r>
              <a:rPr lang="en-US" sz="2800">
                <a:solidFill>
                  <a:srgbClr val="FFFFFF"/>
                </a:solidFill>
                <a:latin typeface="Open Sans"/>
                <a:ea typeface="Open Sans"/>
                <a:cs typeface="Open Sans"/>
                <a:sym typeface="Open Sans"/>
              </a:rPr>
              <a:t>Fomento de comunicación constante y trabajo colaborativo que refleja exigencias del mundo laboral.</a:t>
            </a:r>
          </a:p>
          <a:p>
            <a:pPr algn="ctr">
              <a:lnSpc>
                <a:spcPts val="3920"/>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2"/>
            <a:stretch>
              <a:fillRect l="0" t="0" r="0" b="0"/>
            </a:stretch>
          </a:blipFill>
        </p:spPr>
      </p:sp>
      <p:sp>
        <p:nvSpPr>
          <p:cNvPr name="Freeform 6" id="6"/>
          <p:cNvSpPr/>
          <p:nvPr/>
        </p:nvSpPr>
        <p:spPr>
          <a:xfrm flipH="false" flipV="false" rot="0">
            <a:off x="1574093" y="3138838"/>
            <a:ext cx="3195039" cy="5720529"/>
          </a:xfrm>
          <a:custGeom>
            <a:avLst/>
            <a:gdLst/>
            <a:ahLst/>
            <a:cxnLst/>
            <a:rect r="r" b="b" t="t" l="l"/>
            <a:pathLst>
              <a:path h="5720529" w="3195039">
                <a:moveTo>
                  <a:pt x="0" y="0"/>
                </a:moveTo>
                <a:lnTo>
                  <a:pt x="3195039" y="0"/>
                </a:lnTo>
                <a:lnTo>
                  <a:pt x="3195039" y="5720529"/>
                </a:lnTo>
                <a:lnTo>
                  <a:pt x="0" y="5720529"/>
                </a:lnTo>
                <a:lnTo>
                  <a:pt x="0" y="0"/>
                </a:lnTo>
                <a:close/>
              </a:path>
            </a:pathLst>
          </a:custGeom>
          <a:blipFill>
            <a:blip r:embed="rId3"/>
            <a:stretch>
              <a:fillRect l="0" t="0" r="0" b="0"/>
            </a:stretch>
          </a:blipFill>
        </p:spPr>
      </p:sp>
      <p:sp>
        <p:nvSpPr>
          <p:cNvPr name="TextBox 7" id="7"/>
          <p:cNvSpPr txBox="true"/>
          <p:nvPr/>
        </p:nvSpPr>
        <p:spPr>
          <a:xfrm rot="0">
            <a:off x="758161" y="904875"/>
            <a:ext cx="11047809" cy="1111238"/>
          </a:xfrm>
          <a:prstGeom prst="rect">
            <a:avLst/>
          </a:prstGeom>
        </p:spPr>
        <p:txBody>
          <a:bodyPr anchor="t" rtlCol="false" tIns="0" lIns="0" bIns="0" rIns="0">
            <a:spAutoFit/>
          </a:bodyPr>
          <a:lstStyle/>
          <a:p>
            <a:pPr algn="ctr">
              <a:lnSpc>
                <a:spcPts val="9100"/>
              </a:lnSpc>
            </a:pPr>
            <a:r>
              <a:rPr lang="en-US" sz="6500" b="true">
                <a:solidFill>
                  <a:srgbClr val="FFFFFF"/>
                </a:solidFill>
                <a:latin typeface="Open Sans Bold"/>
                <a:ea typeface="Open Sans Bold"/>
                <a:cs typeface="Open Sans Bold"/>
                <a:sym typeface="Open Sans Bold"/>
              </a:rPr>
              <a:t>Objetivos del Proyecto APT</a:t>
            </a:r>
          </a:p>
        </p:txBody>
      </p:sp>
      <p:sp>
        <p:nvSpPr>
          <p:cNvPr name="TextBox 8" id="8"/>
          <p:cNvSpPr txBox="true"/>
          <p:nvPr/>
        </p:nvSpPr>
        <p:spPr>
          <a:xfrm rot="0">
            <a:off x="5879846" y="3103661"/>
            <a:ext cx="11379454" cy="3165084"/>
          </a:xfrm>
          <a:prstGeom prst="rect">
            <a:avLst/>
          </a:prstGeom>
        </p:spPr>
        <p:txBody>
          <a:bodyPr anchor="t" rtlCol="false" tIns="0" lIns="0" bIns="0" rIns="0">
            <a:spAutoFit/>
          </a:bodyPr>
          <a:lstStyle/>
          <a:p>
            <a:pPr algn="l">
              <a:lnSpc>
                <a:spcPts val="4209"/>
              </a:lnSpc>
            </a:pPr>
            <a:r>
              <a:rPr lang="en-US" sz="3007">
                <a:solidFill>
                  <a:srgbClr val="FFFFFF"/>
                </a:solidFill>
                <a:latin typeface="Open Sans"/>
                <a:ea typeface="Open Sans"/>
                <a:cs typeface="Open Sans"/>
                <a:sym typeface="Open Sans"/>
              </a:rPr>
              <a:t>Objetivo General</a:t>
            </a:r>
          </a:p>
          <a:p>
            <a:pPr algn="l">
              <a:lnSpc>
                <a:spcPts val="4209"/>
              </a:lnSpc>
            </a:pPr>
            <a:r>
              <a:rPr lang="en-US" sz="3007">
                <a:solidFill>
                  <a:srgbClr val="FFFFFF"/>
                </a:solidFill>
                <a:latin typeface="Open Sans"/>
                <a:ea typeface="Open Sans"/>
                <a:cs typeface="Open Sans"/>
                <a:sym typeface="Open Sans"/>
              </a:rPr>
              <a:t>Desarrollar una aplicación móvil que permita gestionar recordatorios de medicamentos, configurar alarmas y enviar notificaciones a contactos de confianza, asegurando un tratamiento óptimo para el usuario.</a:t>
            </a:r>
          </a:p>
          <a:p>
            <a:pPr algn="ctr">
              <a:lnSpc>
                <a:spcPts val="4209"/>
              </a:lnSpc>
            </a:pPr>
          </a:p>
        </p:txBody>
      </p:sp>
      <p:sp>
        <p:nvSpPr>
          <p:cNvPr name="TextBox 9" id="9"/>
          <p:cNvSpPr txBox="true"/>
          <p:nvPr/>
        </p:nvSpPr>
        <p:spPr>
          <a:xfrm rot="0">
            <a:off x="5879846" y="6211595"/>
            <a:ext cx="11379454" cy="2647772"/>
          </a:xfrm>
          <a:prstGeom prst="rect">
            <a:avLst/>
          </a:prstGeom>
        </p:spPr>
        <p:txBody>
          <a:bodyPr anchor="t" rtlCol="false" tIns="0" lIns="0" bIns="0" rIns="0">
            <a:spAutoFit/>
          </a:bodyPr>
          <a:lstStyle/>
          <a:p>
            <a:pPr algn="l">
              <a:lnSpc>
                <a:spcPts val="4209"/>
              </a:lnSpc>
            </a:pPr>
            <a:r>
              <a:rPr lang="en-US" sz="3007">
                <a:solidFill>
                  <a:srgbClr val="FFFFFF"/>
                </a:solidFill>
                <a:latin typeface="Open Sans"/>
                <a:ea typeface="Open Sans"/>
                <a:cs typeface="Open Sans"/>
                <a:sym typeface="Open Sans"/>
              </a:rPr>
              <a:t>Impacto Social y Tecnológico</a:t>
            </a:r>
          </a:p>
          <a:p>
            <a:pPr algn="l">
              <a:lnSpc>
                <a:spcPts val="4209"/>
              </a:lnSpc>
            </a:pPr>
            <a:r>
              <a:rPr lang="en-US" sz="3007">
                <a:solidFill>
                  <a:srgbClr val="FFFFFF"/>
                </a:solidFill>
                <a:latin typeface="Open Sans"/>
                <a:ea typeface="Open Sans"/>
                <a:cs typeface="Open Sans"/>
                <a:sym typeface="Open Sans"/>
              </a:rPr>
              <a:t>El proyecto busca impactar positivamente en la sociedad aportando una solución tecnológica al ámbito de la salud en Chile, con enfoque en salud digital y bienestar de los pacientes.</a:t>
            </a:r>
          </a:p>
          <a:p>
            <a:pPr algn="ctr">
              <a:lnSpc>
                <a:spcPts val="4209"/>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5902076" y="-295789"/>
            <a:ext cx="14774614" cy="12601514"/>
          </a:xfrm>
          <a:custGeom>
            <a:avLst/>
            <a:gdLst/>
            <a:ahLst/>
            <a:cxnLst/>
            <a:rect r="r" b="b" t="t" l="l"/>
            <a:pathLst>
              <a:path h="12601514" w="14774614">
                <a:moveTo>
                  <a:pt x="0" y="0"/>
                </a:moveTo>
                <a:lnTo>
                  <a:pt x="14774614" y="0"/>
                </a:lnTo>
                <a:lnTo>
                  <a:pt x="14774614" y="12601514"/>
                </a:lnTo>
                <a:lnTo>
                  <a:pt x="0" y="12601514"/>
                </a:lnTo>
                <a:lnTo>
                  <a:pt x="0" y="0"/>
                </a:lnTo>
                <a:close/>
              </a:path>
            </a:pathLst>
          </a:custGeom>
          <a:blipFill>
            <a:blip r:embed="rId2"/>
            <a:stretch>
              <a:fillRect l="0" t="0" r="0" b="0"/>
            </a:stretch>
          </a:blipFill>
        </p:spPr>
      </p:sp>
      <p:sp>
        <p:nvSpPr>
          <p:cNvPr name="AutoShape 6" id="6"/>
          <p:cNvSpPr/>
          <p:nvPr/>
        </p:nvSpPr>
        <p:spPr>
          <a:xfrm flipH="true" flipV="true">
            <a:off x="10331153" y="3977917"/>
            <a:ext cx="19257" cy="3256499"/>
          </a:xfrm>
          <a:prstGeom prst="line">
            <a:avLst/>
          </a:prstGeom>
          <a:ln cap="flat" w="38100">
            <a:solidFill>
              <a:srgbClr val="FFFFFF"/>
            </a:solidFill>
            <a:prstDash val="sysDash"/>
            <a:headEnd type="none" len="sm" w="sm"/>
            <a:tailEnd type="none" len="sm" w="sm"/>
          </a:ln>
        </p:spPr>
      </p:sp>
      <p:grpSp>
        <p:nvGrpSpPr>
          <p:cNvPr name="Group 7" id="7"/>
          <p:cNvGrpSpPr/>
          <p:nvPr/>
        </p:nvGrpSpPr>
        <p:grpSpPr>
          <a:xfrm rot="0">
            <a:off x="10065428" y="3460235"/>
            <a:ext cx="531450" cy="517682"/>
            <a:chOff x="0" y="0"/>
            <a:chExt cx="139970" cy="136344"/>
          </a:xfrm>
        </p:grpSpPr>
        <p:sp>
          <p:nvSpPr>
            <p:cNvPr name="Freeform 8" id="8"/>
            <p:cNvSpPr/>
            <p:nvPr/>
          </p:nvSpPr>
          <p:spPr>
            <a:xfrm flipH="false" flipV="false" rot="0">
              <a:off x="0" y="0"/>
              <a:ext cx="139970" cy="136344"/>
            </a:xfrm>
            <a:custGeom>
              <a:avLst/>
              <a:gdLst/>
              <a:ahLst/>
              <a:cxnLst/>
              <a:rect r="r" b="b" t="t" l="l"/>
              <a:pathLst>
                <a:path h="136344" w="139970">
                  <a:moveTo>
                    <a:pt x="0" y="0"/>
                  </a:moveTo>
                  <a:lnTo>
                    <a:pt x="139970" y="0"/>
                  </a:lnTo>
                  <a:lnTo>
                    <a:pt x="139970" y="136344"/>
                  </a:lnTo>
                  <a:lnTo>
                    <a:pt x="0" y="136344"/>
                  </a:lnTo>
                  <a:close/>
                </a:path>
              </a:pathLst>
            </a:custGeom>
            <a:solidFill>
              <a:srgbClr val="00167A"/>
            </a:solidFill>
          </p:spPr>
        </p:sp>
        <p:sp>
          <p:nvSpPr>
            <p:cNvPr name="TextBox 9" id="9"/>
            <p:cNvSpPr txBox="true"/>
            <p:nvPr/>
          </p:nvSpPr>
          <p:spPr>
            <a:xfrm>
              <a:off x="0" y="-38100"/>
              <a:ext cx="139970" cy="174444"/>
            </a:xfrm>
            <a:prstGeom prst="rect">
              <a:avLst/>
            </a:prstGeom>
          </p:spPr>
          <p:txBody>
            <a:bodyPr anchor="ctr" rtlCol="false" tIns="50800" lIns="50800" bIns="50800" rIns="50800"/>
            <a:lstStyle/>
            <a:p>
              <a:pPr algn="ctr">
                <a:lnSpc>
                  <a:spcPts val="2871"/>
                </a:lnSpc>
              </a:pPr>
            </a:p>
          </p:txBody>
        </p:sp>
      </p:grpSp>
      <p:sp>
        <p:nvSpPr>
          <p:cNvPr name="TextBox 10" id="10"/>
          <p:cNvSpPr txBox="true"/>
          <p:nvPr/>
        </p:nvSpPr>
        <p:spPr>
          <a:xfrm rot="0">
            <a:off x="694592" y="1150566"/>
            <a:ext cx="6472313" cy="1957791"/>
          </a:xfrm>
          <a:prstGeom prst="rect">
            <a:avLst/>
          </a:prstGeom>
        </p:spPr>
        <p:txBody>
          <a:bodyPr anchor="t" rtlCol="false" tIns="0" lIns="0" bIns="0" rIns="0">
            <a:spAutoFit/>
          </a:bodyPr>
          <a:lstStyle/>
          <a:p>
            <a:pPr algn="just" marL="0" indent="0" lvl="0">
              <a:lnSpc>
                <a:spcPts val="7704"/>
              </a:lnSpc>
            </a:pPr>
            <a:r>
              <a:rPr lang="en-US" b="true" sz="6641" spc="-312">
                <a:solidFill>
                  <a:srgbClr val="FFFFFF"/>
                </a:solidFill>
                <a:latin typeface="Montserrat Bold"/>
                <a:ea typeface="Montserrat Bold"/>
                <a:cs typeface="Montserrat Bold"/>
                <a:sym typeface="Montserrat Bold"/>
              </a:rPr>
              <a:t>Metodología de Trabajo: Scrum</a:t>
            </a:r>
          </a:p>
        </p:txBody>
      </p:sp>
      <p:sp>
        <p:nvSpPr>
          <p:cNvPr name="TextBox 11" id="11"/>
          <p:cNvSpPr txBox="true"/>
          <p:nvPr/>
        </p:nvSpPr>
        <p:spPr>
          <a:xfrm rot="0">
            <a:off x="8132400" y="1230027"/>
            <a:ext cx="8293722" cy="1878330"/>
          </a:xfrm>
          <a:prstGeom prst="rect">
            <a:avLst/>
          </a:prstGeom>
        </p:spPr>
        <p:txBody>
          <a:bodyPr anchor="t" rtlCol="false" tIns="0" lIns="0" bIns="0" rIns="0">
            <a:spAutoFit/>
          </a:bodyPr>
          <a:lstStyle/>
          <a:p>
            <a:pPr algn="just">
              <a:lnSpc>
                <a:spcPts val="2520"/>
              </a:lnSpc>
            </a:pPr>
            <a:r>
              <a:rPr lang="en-US" sz="1800" spc="59">
                <a:solidFill>
                  <a:srgbClr val="FFFFFF"/>
                </a:solidFill>
                <a:latin typeface="Open Sauce Light"/>
                <a:ea typeface="Open Sauce Light"/>
                <a:cs typeface="Open Sauce Light"/>
                <a:sym typeface="Open Sauce Light"/>
              </a:rPr>
              <a:t>La metodología que vamos a trabajar en el proyecto es la ágil, específicamente la SCRUM, ya que esta nos permite dividir el trabajo en sprints, facilitando el desarrollo de nuestro proyecto. Con esta metodología se fomenta el trabajo en equipo, la planificación, adaptabilidad y la integración de los conocimientos de programación y de gestión.</a:t>
            </a:r>
          </a:p>
        </p:txBody>
      </p:sp>
      <p:sp>
        <p:nvSpPr>
          <p:cNvPr name="AutoShape 12" id="12"/>
          <p:cNvSpPr/>
          <p:nvPr/>
        </p:nvSpPr>
        <p:spPr>
          <a:xfrm flipV="true">
            <a:off x="8132400" y="3719076"/>
            <a:ext cx="1933027" cy="28575"/>
          </a:xfrm>
          <a:prstGeom prst="line">
            <a:avLst/>
          </a:prstGeom>
          <a:ln cap="flat" w="38100">
            <a:solidFill>
              <a:srgbClr val="FFFFFF"/>
            </a:solidFill>
            <a:prstDash val="sysDot"/>
            <a:headEnd type="none" len="sm" w="sm"/>
            <a:tailEnd type="none" len="sm" w="sm"/>
          </a:ln>
        </p:spPr>
      </p:sp>
      <p:grpSp>
        <p:nvGrpSpPr>
          <p:cNvPr name="Group 13" id="13"/>
          <p:cNvGrpSpPr/>
          <p:nvPr/>
        </p:nvGrpSpPr>
        <p:grpSpPr>
          <a:xfrm rot="0">
            <a:off x="10065428" y="5312344"/>
            <a:ext cx="531450" cy="517682"/>
            <a:chOff x="0" y="0"/>
            <a:chExt cx="139970" cy="136344"/>
          </a:xfrm>
        </p:grpSpPr>
        <p:sp>
          <p:nvSpPr>
            <p:cNvPr name="Freeform 14" id="14"/>
            <p:cNvSpPr/>
            <p:nvPr/>
          </p:nvSpPr>
          <p:spPr>
            <a:xfrm flipH="false" flipV="false" rot="0">
              <a:off x="0" y="0"/>
              <a:ext cx="139970" cy="136344"/>
            </a:xfrm>
            <a:custGeom>
              <a:avLst/>
              <a:gdLst/>
              <a:ahLst/>
              <a:cxnLst/>
              <a:rect r="r" b="b" t="t" l="l"/>
              <a:pathLst>
                <a:path h="136344" w="139970">
                  <a:moveTo>
                    <a:pt x="0" y="0"/>
                  </a:moveTo>
                  <a:lnTo>
                    <a:pt x="139970" y="0"/>
                  </a:lnTo>
                  <a:lnTo>
                    <a:pt x="139970" y="136344"/>
                  </a:lnTo>
                  <a:lnTo>
                    <a:pt x="0" y="136344"/>
                  </a:lnTo>
                  <a:close/>
                </a:path>
              </a:pathLst>
            </a:custGeom>
            <a:solidFill>
              <a:srgbClr val="00167A"/>
            </a:solidFill>
          </p:spPr>
        </p:sp>
        <p:sp>
          <p:nvSpPr>
            <p:cNvPr name="TextBox 15" id="15"/>
            <p:cNvSpPr txBox="true"/>
            <p:nvPr/>
          </p:nvSpPr>
          <p:spPr>
            <a:xfrm>
              <a:off x="0" y="-38100"/>
              <a:ext cx="139970" cy="174444"/>
            </a:xfrm>
            <a:prstGeom prst="rect">
              <a:avLst/>
            </a:prstGeom>
          </p:spPr>
          <p:txBody>
            <a:bodyPr anchor="ctr" rtlCol="false" tIns="50800" lIns="50800" bIns="50800" rIns="50800"/>
            <a:lstStyle/>
            <a:p>
              <a:pPr algn="ctr">
                <a:lnSpc>
                  <a:spcPts val="2871"/>
                </a:lnSpc>
              </a:pPr>
            </a:p>
          </p:txBody>
        </p:sp>
      </p:grpSp>
      <p:grpSp>
        <p:nvGrpSpPr>
          <p:cNvPr name="Group 16" id="16"/>
          <p:cNvGrpSpPr/>
          <p:nvPr/>
        </p:nvGrpSpPr>
        <p:grpSpPr>
          <a:xfrm rot="0">
            <a:off x="10084581" y="7234415"/>
            <a:ext cx="531657" cy="517682"/>
            <a:chOff x="0" y="0"/>
            <a:chExt cx="140025" cy="136344"/>
          </a:xfrm>
        </p:grpSpPr>
        <p:sp>
          <p:nvSpPr>
            <p:cNvPr name="Freeform 17" id="17"/>
            <p:cNvSpPr/>
            <p:nvPr/>
          </p:nvSpPr>
          <p:spPr>
            <a:xfrm flipH="false" flipV="false" rot="0">
              <a:off x="0" y="0"/>
              <a:ext cx="140025" cy="136344"/>
            </a:xfrm>
            <a:custGeom>
              <a:avLst/>
              <a:gdLst/>
              <a:ahLst/>
              <a:cxnLst/>
              <a:rect r="r" b="b" t="t" l="l"/>
              <a:pathLst>
                <a:path h="136344" w="140025">
                  <a:moveTo>
                    <a:pt x="0" y="0"/>
                  </a:moveTo>
                  <a:lnTo>
                    <a:pt x="140025" y="0"/>
                  </a:lnTo>
                  <a:lnTo>
                    <a:pt x="140025" y="136344"/>
                  </a:lnTo>
                  <a:lnTo>
                    <a:pt x="0" y="136344"/>
                  </a:lnTo>
                  <a:close/>
                </a:path>
              </a:pathLst>
            </a:custGeom>
            <a:solidFill>
              <a:srgbClr val="00167A"/>
            </a:solidFill>
          </p:spPr>
        </p:sp>
        <p:sp>
          <p:nvSpPr>
            <p:cNvPr name="TextBox 18" id="18"/>
            <p:cNvSpPr txBox="true"/>
            <p:nvPr/>
          </p:nvSpPr>
          <p:spPr>
            <a:xfrm>
              <a:off x="0" y="-38100"/>
              <a:ext cx="140025" cy="174444"/>
            </a:xfrm>
            <a:prstGeom prst="rect">
              <a:avLst/>
            </a:prstGeom>
          </p:spPr>
          <p:txBody>
            <a:bodyPr anchor="ctr" rtlCol="false" tIns="50800" lIns="50800" bIns="50800" rIns="50800"/>
            <a:lstStyle/>
            <a:p>
              <a:pPr algn="ctr">
                <a:lnSpc>
                  <a:spcPts val="2871"/>
                </a:lnSpc>
              </a:pPr>
            </a:p>
          </p:txBody>
        </p:sp>
      </p:grpSp>
      <p:sp>
        <p:nvSpPr>
          <p:cNvPr name="AutoShape 19" id="19"/>
          <p:cNvSpPr/>
          <p:nvPr/>
        </p:nvSpPr>
        <p:spPr>
          <a:xfrm>
            <a:off x="10616239" y="5552136"/>
            <a:ext cx="1730612" cy="0"/>
          </a:xfrm>
          <a:prstGeom prst="line">
            <a:avLst/>
          </a:prstGeom>
          <a:ln cap="flat" w="38100">
            <a:solidFill>
              <a:srgbClr val="FFFFFF"/>
            </a:solidFill>
            <a:prstDash val="sysDot"/>
            <a:headEnd type="none" len="sm" w="sm"/>
            <a:tailEnd type="none" len="sm" w="sm"/>
          </a:ln>
        </p:spPr>
      </p:sp>
      <p:sp>
        <p:nvSpPr>
          <p:cNvPr name="AutoShape 20" id="20"/>
          <p:cNvSpPr/>
          <p:nvPr/>
        </p:nvSpPr>
        <p:spPr>
          <a:xfrm>
            <a:off x="8624399" y="7493256"/>
            <a:ext cx="1441029" cy="0"/>
          </a:xfrm>
          <a:prstGeom prst="line">
            <a:avLst/>
          </a:prstGeom>
          <a:ln cap="flat" w="38100">
            <a:solidFill>
              <a:srgbClr val="FFFFFF"/>
            </a:solidFill>
            <a:prstDash val="sysDot"/>
            <a:headEnd type="none" len="sm" w="sm"/>
            <a:tailEnd type="none" len="sm" w="sm"/>
          </a:ln>
        </p:spPr>
      </p:sp>
      <p:sp>
        <p:nvSpPr>
          <p:cNvPr name="TextBox 21" id="21"/>
          <p:cNvSpPr txBox="true"/>
          <p:nvPr/>
        </p:nvSpPr>
        <p:spPr>
          <a:xfrm rot="0">
            <a:off x="9139238" y="4950477"/>
            <a:ext cx="9525" cy="347946"/>
          </a:xfrm>
          <a:prstGeom prst="rect">
            <a:avLst/>
          </a:prstGeom>
        </p:spPr>
        <p:txBody>
          <a:bodyPr anchor="t" rtlCol="false" tIns="0" lIns="0" bIns="0" rIns="0">
            <a:spAutoFit/>
          </a:bodyPr>
          <a:lstStyle/>
          <a:p>
            <a:pPr algn="ctr">
              <a:lnSpc>
                <a:spcPts val="2871"/>
              </a:lnSpc>
              <a:spcBef>
                <a:spcPct val="0"/>
              </a:spcBef>
            </a:pPr>
          </a:p>
        </p:txBody>
      </p:sp>
      <p:sp>
        <p:nvSpPr>
          <p:cNvPr name="TextBox 22" id="22"/>
          <p:cNvSpPr txBox="true"/>
          <p:nvPr/>
        </p:nvSpPr>
        <p:spPr>
          <a:xfrm rot="0">
            <a:off x="473787" y="4340120"/>
            <a:ext cx="8874338" cy="666623"/>
          </a:xfrm>
          <a:prstGeom prst="rect">
            <a:avLst/>
          </a:prstGeom>
        </p:spPr>
        <p:txBody>
          <a:bodyPr anchor="t" rtlCol="false" tIns="0" lIns="0" bIns="0" rIns="0">
            <a:spAutoFit/>
          </a:bodyPr>
          <a:lstStyle/>
          <a:p>
            <a:pPr algn="just">
              <a:lnSpc>
                <a:spcPts val="2632"/>
              </a:lnSpc>
            </a:pPr>
            <a:r>
              <a:rPr lang="en-US" sz="1880">
                <a:solidFill>
                  <a:srgbClr val="FFFFFF"/>
                </a:solidFill>
                <a:latin typeface="HK Grotesk"/>
                <a:ea typeface="HK Grotesk"/>
                <a:cs typeface="HK Grotesk"/>
                <a:sym typeface="HK Grotesk"/>
              </a:rPr>
              <a:t>Division del proyecto en etapas cortas con asingacion colaborativa de tareas entre los integrantes </a:t>
            </a:r>
          </a:p>
        </p:txBody>
      </p:sp>
      <p:grpSp>
        <p:nvGrpSpPr>
          <p:cNvPr name="Group 23" id="23"/>
          <p:cNvGrpSpPr/>
          <p:nvPr/>
        </p:nvGrpSpPr>
        <p:grpSpPr>
          <a:xfrm rot="0">
            <a:off x="3496284" y="3412357"/>
            <a:ext cx="4636116" cy="670588"/>
            <a:chOff x="0" y="0"/>
            <a:chExt cx="1221035" cy="176616"/>
          </a:xfrm>
        </p:grpSpPr>
        <p:sp>
          <p:nvSpPr>
            <p:cNvPr name="Freeform 24" id="24"/>
            <p:cNvSpPr/>
            <p:nvPr/>
          </p:nvSpPr>
          <p:spPr>
            <a:xfrm flipH="false" flipV="false" rot="0">
              <a:off x="0" y="0"/>
              <a:ext cx="1221035" cy="176616"/>
            </a:xfrm>
            <a:custGeom>
              <a:avLst/>
              <a:gdLst/>
              <a:ahLst/>
              <a:cxnLst/>
              <a:rect r="r" b="b" t="t" l="l"/>
              <a:pathLst>
                <a:path h="176616" w="1221035">
                  <a:moveTo>
                    <a:pt x="28389" y="0"/>
                  </a:moveTo>
                  <a:lnTo>
                    <a:pt x="1192646" y="0"/>
                  </a:lnTo>
                  <a:cubicBezTo>
                    <a:pt x="1200175" y="0"/>
                    <a:pt x="1207396" y="2991"/>
                    <a:pt x="1212720" y="8315"/>
                  </a:cubicBezTo>
                  <a:cubicBezTo>
                    <a:pt x="1218044" y="13639"/>
                    <a:pt x="1221035" y="20859"/>
                    <a:pt x="1221035" y="28389"/>
                  </a:cubicBezTo>
                  <a:lnTo>
                    <a:pt x="1221035" y="148227"/>
                  </a:lnTo>
                  <a:cubicBezTo>
                    <a:pt x="1221035" y="155756"/>
                    <a:pt x="1218044" y="162977"/>
                    <a:pt x="1212720" y="168301"/>
                  </a:cubicBezTo>
                  <a:cubicBezTo>
                    <a:pt x="1207396" y="173625"/>
                    <a:pt x="1200175" y="176616"/>
                    <a:pt x="1192646" y="176616"/>
                  </a:cubicBezTo>
                  <a:lnTo>
                    <a:pt x="28389" y="176616"/>
                  </a:lnTo>
                  <a:cubicBezTo>
                    <a:pt x="20859" y="176616"/>
                    <a:pt x="13639" y="173625"/>
                    <a:pt x="8315" y="168301"/>
                  </a:cubicBezTo>
                  <a:cubicBezTo>
                    <a:pt x="2991" y="162977"/>
                    <a:pt x="0" y="155756"/>
                    <a:pt x="0" y="148227"/>
                  </a:cubicBezTo>
                  <a:lnTo>
                    <a:pt x="0" y="28389"/>
                  </a:lnTo>
                  <a:cubicBezTo>
                    <a:pt x="0" y="20859"/>
                    <a:pt x="2991" y="13639"/>
                    <a:pt x="8315" y="8315"/>
                  </a:cubicBezTo>
                  <a:cubicBezTo>
                    <a:pt x="13639" y="2991"/>
                    <a:pt x="20859" y="0"/>
                    <a:pt x="28389" y="0"/>
                  </a:cubicBezTo>
                  <a:close/>
                </a:path>
              </a:pathLst>
            </a:custGeom>
            <a:solidFill>
              <a:srgbClr val="0097B2"/>
            </a:solidFill>
          </p:spPr>
        </p:sp>
        <p:sp>
          <p:nvSpPr>
            <p:cNvPr name="TextBox 25" id="25"/>
            <p:cNvSpPr txBox="true"/>
            <p:nvPr/>
          </p:nvSpPr>
          <p:spPr>
            <a:xfrm>
              <a:off x="0" y="-38100"/>
              <a:ext cx="1221035" cy="214716"/>
            </a:xfrm>
            <a:prstGeom prst="rect">
              <a:avLst/>
            </a:prstGeom>
          </p:spPr>
          <p:txBody>
            <a:bodyPr anchor="ctr" rtlCol="false" tIns="50800" lIns="50800" bIns="50800" rIns="50800"/>
            <a:lstStyle/>
            <a:p>
              <a:pPr algn="ctr">
                <a:lnSpc>
                  <a:spcPts val="2871"/>
                </a:lnSpc>
              </a:pPr>
              <a:r>
                <a:rPr lang="en-US" sz="2051" spc="4">
                  <a:solidFill>
                    <a:srgbClr val="FFFFFF"/>
                  </a:solidFill>
                  <a:latin typeface="Open Sauce"/>
                  <a:ea typeface="Open Sauce"/>
                  <a:cs typeface="Open Sauce"/>
                  <a:sym typeface="Open Sauce"/>
                </a:rPr>
                <a:t>Organizacion colaborativa de tarea</a:t>
              </a:r>
            </a:p>
          </p:txBody>
        </p:sp>
      </p:grpSp>
      <p:grpSp>
        <p:nvGrpSpPr>
          <p:cNvPr name="Group 26" id="26"/>
          <p:cNvGrpSpPr/>
          <p:nvPr/>
        </p:nvGrpSpPr>
        <p:grpSpPr>
          <a:xfrm rot="0">
            <a:off x="12346851" y="5216842"/>
            <a:ext cx="4636116" cy="670588"/>
            <a:chOff x="0" y="0"/>
            <a:chExt cx="1221035" cy="176616"/>
          </a:xfrm>
        </p:grpSpPr>
        <p:sp>
          <p:nvSpPr>
            <p:cNvPr name="Freeform 27" id="27"/>
            <p:cNvSpPr/>
            <p:nvPr/>
          </p:nvSpPr>
          <p:spPr>
            <a:xfrm flipH="false" flipV="false" rot="0">
              <a:off x="0" y="0"/>
              <a:ext cx="1221035" cy="176616"/>
            </a:xfrm>
            <a:custGeom>
              <a:avLst/>
              <a:gdLst/>
              <a:ahLst/>
              <a:cxnLst/>
              <a:rect r="r" b="b" t="t" l="l"/>
              <a:pathLst>
                <a:path h="176616" w="1221035">
                  <a:moveTo>
                    <a:pt x="28389" y="0"/>
                  </a:moveTo>
                  <a:lnTo>
                    <a:pt x="1192646" y="0"/>
                  </a:lnTo>
                  <a:cubicBezTo>
                    <a:pt x="1200175" y="0"/>
                    <a:pt x="1207396" y="2991"/>
                    <a:pt x="1212720" y="8315"/>
                  </a:cubicBezTo>
                  <a:cubicBezTo>
                    <a:pt x="1218044" y="13639"/>
                    <a:pt x="1221035" y="20859"/>
                    <a:pt x="1221035" y="28389"/>
                  </a:cubicBezTo>
                  <a:lnTo>
                    <a:pt x="1221035" y="148227"/>
                  </a:lnTo>
                  <a:cubicBezTo>
                    <a:pt x="1221035" y="155756"/>
                    <a:pt x="1218044" y="162977"/>
                    <a:pt x="1212720" y="168301"/>
                  </a:cubicBezTo>
                  <a:cubicBezTo>
                    <a:pt x="1207396" y="173625"/>
                    <a:pt x="1200175" y="176616"/>
                    <a:pt x="1192646" y="176616"/>
                  </a:cubicBezTo>
                  <a:lnTo>
                    <a:pt x="28389" y="176616"/>
                  </a:lnTo>
                  <a:cubicBezTo>
                    <a:pt x="20859" y="176616"/>
                    <a:pt x="13639" y="173625"/>
                    <a:pt x="8315" y="168301"/>
                  </a:cubicBezTo>
                  <a:cubicBezTo>
                    <a:pt x="2991" y="162977"/>
                    <a:pt x="0" y="155756"/>
                    <a:pt x="0" y="148227"/>
                  </a:cubicBezTo>
                  <a:lnTo>
                    <a:pt x="0" y="28389"/>
                  </a:lnTo>
                  <a:cubicBezTo>
                    <a:pt x="0" y="20859"/>
                    <a:pt x="2991" y="13639"/>
                    <a:pt x="8315" y="8315"/>
                  </a:cubicBezTo>
                  <a:cubicBezTo>
                    <a:pt x="13639" y="2991"/>
                    <a:pt x="20859" y="0"/>
                    <a:pt x="28389" y="0"/>
                  </a:cubicBezTo>
                  <a:close/>
                </a:path>
              </a:pathLst>
            </a:custGeom>
            <a:solidFill>
              <a:srgbClr val="0097B2"/>
            </a:solidFill>
          </p:spPr>
        </p:sp>
        <p:sp>
          <p:nvSpPr>
            <p:cNvPr name="TextBox 28" id="28"/>
            <p:cNvSpPr txBox="true"/>
            <p:nvPr/>
          </p:nvSpPr>
          <p:spPr>
            <a:xfrm>
              <a:off x="0" y="-38100"/>
              <a:ext cx="1221035" cy="214716"/>
            </a:xfrm>
            <a:prstGeom prst="rect">
              <a:avLst/>
            </a:prstGeom>
          </p:spPr>
          <p:txBody>
            <a:bodyPr anchor="ctr" rtlCol="false" tIns="50800" lIns="50800" bIns="50800" rIns="50800"/>
            <a:lstStyle/>
            <a:p>
              <a:pPr algn="ctr">
                <a:lnSpc>
                  <a:spcPts val="2871"/>
                </a:lnSpc>
              </a:pPr>
              <a:r>
                <a:rPr lang="en-US" sz="2051" spc="4">
                  <a:solidFill>
                    <a:srgbClr val="FFFFFF"/>
                  </a:solidFill>
                  <a:latin typeface="Open Sauce"/>
                  <a:ea typeface="Open Sauce"/>
                  <a:cs typeface="Open Sauce"/>
                  <a:sym typeface="Open Sauce"/>
                </a:rPr>
                <a:t>Revision y seguimiento regular</a:t>
              </a:r>
              <a:r>
                <a:rPr lang="en-US" sz="2051" spc="4">
                  <a:solidFill>
                    <a:srgbClr val="FFFFFF"/>
                  </a:solidFill>
                  <a:latin typeface="Open Sauce"/>
                  <a:ea typeface="Open Sauce"/>
                  <a:cs typeface="Open Sauce"/>
                  <a:sym typeface="Open Sauce"/>
                </a:rPr>
                <a:t> </a:t>
              </a:r>
            </a:p>
          </p:txBody>
        </p:sp>
      </p:grpSp>
      <p:grpSp>
        <p:nvGrpSpPr>
          <p:cNvPr name="Group 29" id="29"/>
          <p:cNvGrpSpPr/>
          <p:nvPr/>
        </p:nvGrpSpPr>
        <p:grpSpPr>
          <a:xfrm rot="0">
            <a:off x="3988283" y="7234415"/>
            <a:ext cx="4636116" cy="517682"/>
            <a:chOff x="0" y="0"/>
            <a:chExt cx="1221035" cy="136344"/>
          </a:xfrm>
        </p:grpSpPr>
        <p:sp>
          <p:nvSpPr>
            <p:cNvPr name="Freeform 30" id="30"/>
            <p:cNvSpPr/>
            <p:nvPr/>
          </p:nvSpPr>
          <p:spPr>
            <a:xfrm flipH="false" flipV="false" rot="0">
              <a:off x="0" y="0"/>
              <a:ext cx="1221035" cy="136344"/>
            </a:xfrm>
            <a:custGeom>
              <a:avLst/>
              <a:gdLst/>
              <a:ahLst/>
              <a:cxnLst/>
              <a:rect r="r" b="b" t="t" l="l"/>
              <a:pathLst>
                <a:path h="136344" w="1221035">
                  <a:moveTo>
                    <a:pt x="28389" y="0"/>
                  </a:moveTo>
                  <a:lnTo>
                    <a:pt x="1192646" y="0"/>
                  </a:lnTo>
                  <a:cubicBezTo>
                    <a:pt x="1200175" y="0"/>
                    <a:pt x="1207396" y="2991"/>
                    <a:pt x="1212720" y="8315"/>
                  </a:cubicBezTo>
                  <a:cubicBezTo>
                    <a:pt x="1218044" y="13639"/>
                    <a:pt x="1221035" y="20859"/>
                    <a:pt x="1221035" y="28389"/>
                  </a:cubicBezTo>
                  <a:lnTo>
                    <a:pt x="1221035" y="107956"/>
                  </a:lnTo>
                  <a:cubicBezTo>
                    <a:pt x="1221035" y="115485"/>
                    <a:pt x="1218044" y="122705"/>
                    <a:pt x="1212720" y="128029"/>
                  </a:cubicBezTo>
                  <a:cubicBezTo>
                    <a:pt x="1207396" y="133353"/>
                    <a:pt x="1200175" y="136344"/>
                    <a:pt x="1192646" y="136344"/>
                  </a:cubicBezTo>
                  <a:lnTo>
                    <a:pt x="28389" y="136344"/>
                  </a:lnTo>
                  <a:cubicBezTo>
                    <a:pt x="12710" y="136344"/>
                    <a:pt x="0" y="123634"/>
                    <a:pt x="0" y="107956"/>
                  </a:cubicBezTo>
                  <a:lnTo>
                    <a:pt x="0" y="28389"/>
                  </a:lnTo>
                  <a:cubicBezTo>
                    <a:pt x="0" y="20859"/>
                    <a:pt x="2991" y="13639"/>
                    <a:pt x="8315" y="8315"/>
                  </a:cubicBezTo>
                  <a:cubicBezTo>
                    <a:pt x="13639" y="2991"/>
                    <a:pt x="20859" y="0"/>
                    <a:pt x="28389" y="0"/>
                  </a:cubicBezTo>
                  <a:close/>
                </a:path>
              </a:pathLst>
            </a:custGeom>
            <a:solidFill>
              <a:srgbClr val="0097B2"/>
            </a:solidFill>
          </p:spPr>
        </p:sp>
        <p:sp>
          <p:nvSpPr>
            <p:cNvPr name="TextBox 31" id="31"/>
            <p:cNvSpPr txBox="true"/>
            <p:nvPr/>
          </p:nvSpPr>
          <p:spPr>
            <a:xfrm>
              <a:off x="0" y="-38100"/>
              <a:ext cx="1221035" cy="174444"/>
            </a:xfrm>
            <a:prstGeom prst="rect">
              <a:avLst/>
            </a:prstGeom>
          </p:spPr>
          <p:txBody>
            <a:bodyPr anchor="ctr" rtlCol="false" tIns="50800" lIns="50800" bIns="50800" rIns="50800"/>
            <a:lstStyle/>
            <a:p>
              <a:pPr algn="ctr">
                <a:lnSpc>
                  <a:spcPts val="2871"/>
                </a:lnSpc>
              </a:pPr>
              <a:r>
                <a:rPr lang="en-US" sz="2051" spc="4">
                  <a:solidFill>
                    <a:srgbClr val="FFFFFF"/>
                  </a:solidFill>
                  <a:latin typeface="Open Sauce"/>
                  <a:ea typeface="Open Sauce"/>
                  <a:cs typeface="Open Sauce"/>
                  <a:sym typeface="Open Sauce"/>
                </a:rPr>
                <a:t>Entrega funcionales por sprint</a:t>
              </a:r>
              <a:r>
                <a:rPr lang="en-US" sz="2051" spc="4">
                  <a:solidFill>
                    <a:srgbClr val="FFFFFF"/>
                  </a:solidFill>
                  <a:latin typeface="Open Sauce"/>
                  <a:ea typeface="Open Sauce"/>
                  <a:cs typeface="Open Sauce"/>
                  <a:sym typeface="Open Sauce"/>
                </a:rPr>
                <a:t> </a:t>
              </a:r>
            </a:p>
          </p:txBody>
        </p:sp>
      </p:grpSp>
      <p:sp>
        <p:nvSpPr>
          <p:cNvPr name="TextBox 32" id="32"/>
          <p:cNvSpPr txBox="true"/>
          <p:nvPr/>
        </p:nvSpPr>
        <p:spPr>
          <a:xfrm rot="0">
            <a:off x="10964687" y="6233477"/>
            <a:ext cx="6823878" cy="673675"/>
          </a:xfrm>
          <a:prstGeom prst="rect">
            <a:avLst/>
          </a:prstGeom>
        </p:spPr>
        <p:txBody>
          <a:bodyPr anchor="t" rtlCol="false" tIns="0" lIns="0" bIns="0" rIns="0">
            <a:spAutoFit/>
          </a:bodyPr>
          <a:lstStyle/>
          <a:p>
            <a:pPr algn="l">
              <a:lnSpc>
                <a:spcPts val="2768"/>
              </a:lnSpc>
              <a:spcBef>
                <a:spcPct val="0"/>
              </a:spcBef>
            </a:pPr>
            <a:r>
              <a:rPr lang="en-US" sz="1977" spc="3">
                <a:solidFill>
                  <a:srgbClr val="FFFFFF"/>
                </a:solidFill>
                <a:latin typeface="Open Sauce"/>
                <a:ea typeface="Open Sauce"/>
                <a:cs typeface="Open Sauce"/>
                <a:sym typeface="Open Sauce"/>
              </a:rPr>
              <a:t>Definicion de dias especificos para revision de avance y seguimiento detalla del progreso de las tareas</a:t>
            </a:r>
          </a:p>
        </p:txBody>
      </p:sp>
      <p:sp>
        <p:nvSpPr>
          <p:cNvPr name="TextBox 33" id="33"/>
          <p:cNvSpPr txBox="true"/>
          <p:nvPr/>
        </p:nvSpPr>
        <p:spPr>
          <a:xfrm rot="0">
            <a:off x="1219728" y="8095250"/>
            <a:ext cx="6912673" cy="657098"/>
          </a:xfrm>
          <a:prstGeom prst="rect">
            <a:avLst/>
          </a:prstGeom>
        </p:spPr>
        <p:txBody>
          <a:bodyPr anchor="t" rtlCol="false" tIns="0" lIns="0" bIns="0" rIns="0">
            <a:spAutoFit/>
          </a:bodyPr>
          <a:lstStyle/>
          <a:p>
            <a:pPr algn="l">
              <a:lnSpc>
                <a:spcPts val="2632"/>
              </a:lnSpc>
              <a:spcBef>
                <a:spcPct val="0"/>
              </a:spcBef>
            </a:pPr>
            <a:r>
              <a:rPr lang="en-US" sz="1880" spc="3">
                <a:solidFill>
                  <a:srgbClr val="FFFFFF"/>
                </a:solidFill>
                <a:latin typeface="Open Sauce"/>
                <a:ea typeface="Open Sauce"/>
                <a:cs typeface="Open Sauce"/>
                <a:sym typeface="Open Sauce"/>
              </a:rPr>
              <a:t>Entrega de resultados parciales funcionales en cada sprint , aprobando cambios o mejoras de manera conjunta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6070522" y="-852520"/>
            <a:ext cx="14774614" cy="12601514"/>
          </a:xfrm>
          <a:custGeom>
            <a:avLst/>
            <a:gdLst/>
            <a:ahLst/>
            <a:cxnLst/>
            <a:rect r="r" b="b" t="t" l="l"/>
            <a:pathLst>
              <a:path h="12601514" w="14774614">
                <a:moveTo>
                  <a:pt x="0" y="0"/>
                </a:moveTo>
                <a:lnTo>
                  <a:pt x="14774613" y="0"/>
                </a:lnTo>
                <a:lnTo>
                  <a:pt x="14774613" y="12601514"/>
                </a:lnTo>
                <a:lnTo>
                  <a:pt x="0" y="12601514"/>
                </a:lnTo>
                <a:lnTo>
                  <a:pt x="0" y="0"/>
                </a:lnTo>
                <a:close/>
              </a:path>
            </a:pathLst>
          </a:custGeom>
          <a:blipFill>
            <a:blip r:embed="rId2"/>
            <a:stretch>
              <a:fillRect l="0" t="0" r="0" b="0"/>
            </a:stretch>
          </a:blipFill>
        </p:spPr>
      </p:sp>
      <p:sp>
        <p:nvSpPr>
          <p:cNvPr name="Freeform 6" id="6"/>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3"/>
            <a:stretch>
              <a:fillRect l="0" t="0" r="0" b="0"/>
            </a:stretch>
          </a:blipFill>
        </p:spPr>
      </p:sp>
      <p:sp>
        <p:nvSpPr>
          <p:cNvPr name="Freeform 7" id="7"/>
          <p:cNvSpPr/>
          <p:nvPr/>
        </p:nvSpPr>
        <p:spPr>
          <a:xfrm flipH="false" flipV="false" rot="0">
            <a:off x="554825" y="5624439"/>
            <a:ext cx="17185218" cy="3958667"/>
          </a:xfrm>
          <a:custGeom>
            <a:avLst/>
            <a:gdLst/>
            <a:ahLst/>
            <a:cxnLst/>
            <a:rect r="r" b="b" t="t" l="l"/>
            <a:pathLst>
              <a:path h="3958667" w="17185218">
                <a:moveTo>
                  <a:pt x="0" y="0"/>
                </a:moveTo>
                <a:lnTo>
                  <a:pt x="17185218" y="0"/>
                </a:lnTo>
                <a:lnTo>
                  <a:pt x="17185218" y="3958667"/>
                </a:lnTo>
                <a:lnTo>
                  <a:pt x="0" y="3958667"/>
                </a:lnTo>
                <a:lnTo>
                  <a:pt x="0" y="0"/>
                </a:lnTo>
                <a:close/>
              </a:path>
            </a:pathLst>
          </a:custGeom>
          <a:blipFill>
            <a:blip r:embed="rId4"/>
            <a:stretch>
              <a:fillRect l="-627" t="0" r="-627" b="0"/>
            </a:stretch>
          </a:blipFill>
        </p:spPr>
      </p:sp>
      <p:sp>
        <p:nvSpPr>
          <p:cNvPr name="TextBox 8" id="8"/>
          <p:cNvSpPr txBox="true"/>
          <p:nvPr/>
        </p:nvSpPr>
        <p:spPr>
          <a:xfrm rot="0">
            <a:off x="554825" y="1076325"/>
            <a:ext cx="10131202" cy="711199"/>
          </a:xfrm>
          <a:prstGeom prst="rect">
            <a:avLst/>
          </a:prstGeom>
        </p:spPr>
        <p:txBody>
          <a:bodyPr anchor="t" rtlCol="false" tIns="0" lIns="0" bIns="0" rIns="0">
            <a:spAutoFit/>
          </a:bodyPr>
          <a:lstStyle/>
          <a:p>
            <a:pPr algn="just" marL="0" indent="0" lvl="0">
              <a:lnSpc>
                <a:spcPts val="5499"/>
              </a:lnSpc>
            </a:pPr>
            <a:r>
              <a:rPr lang="en-US" b="true" sz="4999" spc="9">
                <a:solidFill>
                  <a:srgbClr val="FFFFFF"/>
                </a:solidFill>
                <a:latin typeface="Open Sauce Bold"/>
                <a:ea typeface="Open Sauce Bold"/>
                <a:cs typeface="Open Sauce Bold"/>
                <a:sym typeface="Open Sauce Bold"/>
              </a:rPr>
              <a:t>PLAN DE TRABAJO POR FASES</a:t>
            </a:r>
          </a:p>
        </p:txBody>
      </p:sp>
      <p:sp>
        <p:nvSpPr>
          <p:cNvPr name="TextBox 9" id="9"/>
          <p:cNvSpPr txBox="true"/>
          <p:nvPr/>
        </p:nvSpPr>
        <p:spPr>
          <a:xfrm rot="0">
            <a:off x="1855954" y="2717482"/>
            <a:ext cx="14576092" cy="887095"/>
          </a:xfrm>
          <a:prstGeom prst="rect">
            <a:avLst/>
          </a:prstGeom>
        </p:spPr>
        <p:txBody>
          <a:bodyPr anchor="t" rtlCol="false" tIns="0" lIns="0" bIns="0" rIns="0">
            <a:spAutoFit/>
          </a:bodyPr>
          <a:lstStyle/>
          <a:p>
            <a:pPr algn="ctr">
              <a:lnSpc>
                <a:spcPts val="7279"/>
              </a:lnSpc>
            </a:pPr>
            <a:r>
              <a:rPr lang="en-US" sz="5199" b="true">
                <a:solidFill>
                  <a:srgbClr val="F9F9F9"/>
                </a:solidFill>
                <a:latin typeface="Open Sans Bold"/>
                <a:ea typeface="Open Sans Bold"/>
                <a:cs typeface="Open Sans Bold"/>
                <a:sym typeface="Open Sans Bold"/>
              </a:rPr>
              <a:t>Cronograma de desarrollo estructurado</a:t>
            </a:r>
          </a:p>
        </p:txBody>
      </p:sp>
      <p:sp>
        <p:nvSpPr>
          <p:cNvPr name="TextBox 10" id="10"/>
          <p:cNvSpPr txBox="true"/>
          <p:nvPr/>
        </p:nvSpPr>
        <p:spPr>
          <a:xfrm rot="0">
            <a:off x="916870" y="3833177"/>
            <a:ext cx="16454260" cy="1180465"/>
          </a:xfrm>
          <a:prstGeom prst="rect">
            <a:avLst/>
          </a:prstGeom>
        </p:spPr>
        <p:txBody>
          <a:bodyPr anchor="t" rtlCol="false" tIns="0" lIns="0" bIns="0" rIns="0">
            <a:spAutoFit/>
          </a:bodyPr>
          <a:lstStyle/>
          <a:p>
            <a:pPr algn="ctr">
              <a:lnSpc>
                <a:spcPts val="4759"/>
              </a:lnSpc>
            </a:pPr>
            <a:r>
              <a:rPr lang="en-US" sz="3399">
                <a:solidFill>
                  <a:srgbClr val="FFFFFF"/>
                </a:solidFill>
                <a:latin typeface="Open Sans"/>
                <a:ea typeface="Open Sans"/>
                <a:cs typeface="Open Sans"/>
                <a:sym typeface="Open Sans"/>
              </a:rPr>
              <a:t>Planificacion detallada en cinco fases  principales distribuidas en 12 semanas, desde la planificación inicial hasta la entrega final del proyecto funcional.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16982967" y="400502"/>
            <a:ext cx="1305033" cy="333097"/>
            <a:chOff x="0" y="0"/>
            <a:chExt cx="343712" cy="87729"/>
          </a:xfrm>
        </p:grpSpPr>
        <p:sp>
          <p:nvSpPr>
            <p:cNvPr name="Freeform 3" id="3"/>
            <p:cNvSpPr/>
            <p:nvPr/>
          </p:nvSpPr>
          <p:spPr>
            <a:xfrm flipH="false" flipV="false" rot="0">
              <a:off x="0" y="0"/>
              <a:ext cx="343712" cy="87729"/>
            </a:xfrm>
            <a:custGeom>
              <a:avLst/>
              <a:gdLst/>
              <a:ahLst/>
              <a:cxnLst/>
              <a:rect r="r" b="b" t="t" l="l"/>
              <a:pathLst>
                <a:path h="87729" w="343712">
                  <a:moveTo>
                    <a:pt x="0" y="0"/>
                  </a:moveTo>
                  <a:lnTo>
                    <a:pt x="343712" y="0"/>
                  </a:lnTo>
                  <a:lnTo>
                    <a:pt x="343712" y="87729"/>
                  </a:lnTo>
                  <a:lnTo>
                    <a:pt x="0" y="87729"/>
                  </a:lnTo>
                  <a:close/>
                </a:path>
              </a:pathLst>
            </a:custGeom>
            <a:gradFill rotWithShape="true">
              <a:gsLst>
                <a:gs pos="0">
                  <a:srgbClr val="4E69B1">
                    <a:alpha val="100000"/>
                  </a:srgbClr>
                </a:gs>
                <a:gs pos="100000">
                  <a:srgbClr val="15122A">
                    <a:alpha val="100000"/>
                  </a:srgbClr>
                </a:gs>
              </a:gsLst>
              <a:path path="circle">
                <a:fillToRect l="0" r="100000" t="0" b="100000"/>
              </a:path>
              <a:tileRect r="0" l="-100000" b="0" t="-100000"/>
            </a:gradFill>
          </p:spPr>
        </p:sp>
        <p:sp>
          <p:nvSpPr>
            <p:cNvPr name="TextBox 4" id="4"/>
            <p:cNvSpPr txBox="true"/>
            <p:nvPr/>
          </p:nvSpPr>
          <p:spPr>
            <a:xfrm>
              <a:off x="0" y="-38100"/>
              <a:ext cx="343712" cy="125829"/>
            </a:xfrm>
            <a:prstGeom prst="rect">
              <a:avLst/>
            </a:prstGeom>
          </p:spPr>
          <p:txBody>
            <a:bodyPr anchor="ctr" rtlCol="false" tIns="50800" lIns="50800" bIns="50800" rIns="50800"/>
            <a:lstStyle/>
            <a:p>
              <a:pPr algn="ctr">
                <a:lnSpc>
                  <a:spcPts val="2871"/>
                </a:lnSpc>
              </a:pPr>
            </a:p>
          </p:txBody>
        </p:sp>
      </p:grpSp>
      <p:sp>
        <p:nvSpPr>
          <p:cNvPr name="Freeform 5" id="5"/>
          <p:cNvSpPr/>
          <p:nvPr/>
        </p:nvSpPr>
        <p:spPr>
          <a:xfrm flipH="false" flipV="false" rot="0">
            <a:off x="10386026" y="6423577"/>
            <a:ext cx="13746548" cy="8229600"/>
          </a:xfrm>
          <a:custGeom>
            <a:avLst/>
            <a:gdLst/>
            <a:ahLst/>
            <a:cxnLst/>
            <a:rect r="r" b="b" t="t" l="l"/>
            <a:pathLst>
              <a:path h="8229600" w="13746548">
                <a:moveTo>
                  <a:pt x="0" y="0"/>
                </a:moveTo>
                <a:lnTo>
                  <a:pt x="13746548" y="0"/>
                </a:lnTo>
                <a:lnTo>
                  <a:pt x="13746548" y="8229600"/>
                </a:lnTo>
                <a:lnTo>
                  <a:pt x="0" y="8229600"/>
                </a:lnTo>
                <a:lnTo>
                  <a:pt x="0" y="0"/>
                </a:lnTo>
                <a:close/>
              </a:path>
            </a:pathLst>
          </a:custGeom>
          <a:blipFill>
            <a:blip r:embed="rId2"/>
            <a:stretch>
              <a:fillRect l="0" t="0" r="0" b="0"/>
            </a:stretch>
          </a:blipFill>
        </p:spPr>
      </p:sp>
      <p:sp>
        <p:nvSpPr>
          <p:cNvPr name="TextBox 6" id="6"/>
          <p:cNvSpPr txBox="true"/>
          <p:nvPr/>
        </p:nvSpPr>
        <p:spPr>
          <a:xfrm rot="0">
            <a:off x="1583981" y="2773267"/>
            <a:ext cx="15120037" cy="4492817"/>
          </a:xfrm>
          <a:prstGeom prst="rect">
            <a:avLst/>
          </a:prstGeom>
        </p:spPr>
        <p:txBody>
          <a:bodyPr anchor="t" rtlCol="false" tIns="0" lIns="0" bIns="0" rIns="0">
            <a:spAutoFit/>
          </a:bodyPr>
          <a:lstStyle/>
          <a:p>
            <a:pPr algn="ctr" marL="0" indent="0" lvl="0">
              <a:lnSpc>
                <a:spcPts val="18014"/>
              </a:lnSpc>
              <a:spcBef>
                <a:spcPct val="0"/>
              </a:spcBef>
            </a:pPr>
            <a:r>
              <a:rPr lang="en-US" b="true" sz="12867" spc="295">
                <a:solidFill>
                  <a:srgbClr val="FFFFFF"/>
                </a:solidFill>
                <a:latin typeface="Montserrat Ultra-Bold"/>
                <a:ea typeface="Montserrat Ultra-Bold"/>
                <a:cs typeface="Montserrat Ultra-Bold"/>
                <a:sym typeface="Montserrat Ultra-Bold"/>
              </a:rPr>
              <a:t>GRACIAS POR SU ATENCIÓN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DAGyliNTzbU</dc:identifier>
  <dcterms:modified xsi:type="dcterms:W3CDTF">2011-08-01T06:04:30Z</dcterms:modified>
  <cp:revision>1</cp:revision>
  <dc:title>PROYECTO ATP</dc:title>
</cp:coreProperties>
</file>

<file path=docProps/thumbnail.jpeg>
</file>